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59" r:id="rId4"/>
    <p:sldId id="268" r:id="rId5"/>
    <p:sldId id="281" r:id="rId6"/>
    <p:sldId id="279" r:id="rId7"/>
    <p:sldId id="280" r:id="rId8"/>
    <p:sldId id="274" r:id="rId9"/>
    <p:sldId id="282" r:id="rId10"/>
    <p:sldId id="283" r:id="rId11"/>
    <p:sldId id="285" r:id="rId12"/>
    <p:sldId id="271" r:id="rId13"/>
    <p:sldId id="275" r:id="rId14"/>
    <p:sldId id="278" r:id="rId15"/>
    <p:sldId id="269" r:id="rId16"/>
    <p:sldId id="270" r:id="rId17"/>
    <p:sldId id="272" r:id="rId18"/>
    <p:sldId id="273" r:id="rId19"/>
    <p:sldId id="284" r:id="rId20"/>
  </p:sldIdLst>
  <p:sldSz cx="12192000" cy="6858000"/>
  <p:notesSz cx="6858000" cy="9144000"/>
  <p:custShowLst>
    <p:custShow name="Özel Gösteri 1" id="0">
      <p:sldLst>
        <p:sld r:id="rId3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349E7F44-E670-48D4-B9AF-04BFF87B4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413716C-80D3-4C35-A53D-A5AD2E0C2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621C-B882-4D70-B106-289A524AF033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5644DA3-B629-42EB-A2F2-2956E52EA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D01DD1E-F60F-41B8-8F09-7F7224E74B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0A07-58F8-4060-B91E-D0BC06613B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95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EDB0-EEE9-4B7A-A2DC-2518501A7AE2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11C61-8028-47EE-A3C9-E7A238B693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8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İsimler ve foto gelecek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5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Kabul edilen öğrenciler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8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81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47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2021 şimdiye</a:t>
            </a:r>
            <a:r>
              <a:rPr lang="tr-TR" baseline="0" dirty="0"/>
              <a:t> kadar yada ilk altı gerçekleşen, patent ve iş birliği nedir? Google akademi atıf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5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8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9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8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3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73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4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54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8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13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2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9DF8-9A6B-4DD0-BF4D-0097EC0C6AD9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24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7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22.png"/><Relationship Id="rId26" Type="http://schemas.openxmlformats.org/officeDocument/2006/relationships/image" Target="../media/image25.png"/><Relationship Id="rId21" Type="http://schemas.openxmlformats.org/officeDocument/2006/relationships/image" Target="../media/image31.svg"/><Relationship Id="rId34" Type="http://schemas.openxmlformats.org/officeDocument/2006/relationships/image" Target="../media/image29.png"/><Relationship Id="rId7" Type="http://schemas.openxmlformats.org/officeDocument/2006/relationships/image" Target="../media/image23.svg"/><Relationship Id="rId12" Type="http://schemas.openxmlformats.org/officeDocument/2006/relationships/image" Target="../media/image19.png"/><Relationship Id="rId17" Type="http://schemas.openxmlformats.org/officeDocument/2006/relationships/image" Target="../media/image9.svg"/><Relationship Id="rId25" Type="http://schemas.openxmlformats.org/officeDocument/2006/relationships/image" Target="../media/image33.svg"/><Relationship Id="rId33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29.svg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image" Target="../media/image17.svg"/><Relationship Id="rId5" Type="http://schemas.openxmlformats.org/officeDocument/2006/relationships/image" Target="../media/image3.svg"/><Relationship Id="rId15" Type="http://schemas.openxmlformats.org/officeDocument/2006/relationships/image" Target="../media/image27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10.png"/><Relationship Id="rId10" Type="http://schemas.openxmlformats.org/officeDocument/2006/relationships/image" Target="../media/image18.png"/><Relationship Id="rId19" Type="http://schemas.openxmlformats.org/officeDocument/2006/relationships/image" Target="../media/image11.svg"/><Relationship Id="rId31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5.svg"/><Relationship Id="rId14" Type="http://schemas.openxmlformats.org/officeDocument/2006/relationships/image" Target="../media/image20.png"/><Relationship Id="rId22" Type="http://schemas.openxmlformats.org/officeDocument/2006/relationships/image" Target="../media/image12.png"/><Relationship Id="rId27" Type="http://schemas.openxmlformats.org/officeDocument/2006/relationships/image" Target="../media/image13.svg"/><Relationship Id="rId30" Type="http://schemas.openxmlformats.org/officeDocument/2006/relationships/image" Target="../media/image27.png"/><Relationship Id="rId35" Type="http://schemas.openxmlformats.org/officeDocument/2006/relationships/image" Target="../media/image37.svg"/><Relationship Id="rId8" Type="http://schemas.openxmlformats.org/officeDocument/2006/relationships/image" Target="../media/image4.png"/><Relationship Id="rId3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4333" y="1499642"/>
            <a:ext cx="6645111" cy="3743280"/>
          </a:xfrm>
          <a:solidFill>
            <a:srgbClr val="0070C0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 </a:t>
            </a: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BİLİMLERİ </a:t>
            </a:r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FAKÜLTESİ</a:t>
            </a:r>
          </a:p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ANTRENÖRLÜK </a:t>
            </a: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EĞİTİMİ BÖLÜMÜ</a:t>
            </a:r>
          </a:p>
        </p:txBody>
      </p:sp>
      <p:pic>
        <p:nvPicPr>
          <p:cNvPr id="1026" name="Picture 2" descr="Sakarya Uygulamalı Bilimler Üniversitesi | Görsel Kimlik /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5" y="1582610"/>
            <a:ext cx="3396758" cy="33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01029" y="622261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27.09.2021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582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82712"/>
          </a:xfrm>
        </p:spPr>
        <p:txBody>
          <a:bodyPr>
            <a:normAutofit fontScale="90000"/>
          </a:bodyPr>
          <a:lstStyle/>
          <a:p>
            <a:r>
              <a:rPr lang="tr-TR" b="1" u="sng" dirty="0"/>
              <a:t>Dönem </a:t>
            </a:r>
            <a:r>
              <a:rPr lang="tr-TR" b="1" u="sng" dirty="0" smtClean="0"/>
              <a:t>hazırlıkları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Oryantasyon toplantısı</a:t>
            </a:r>
            <a:endParaRPr lang="tr-T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4" y="2566652"/>
            <a:ext cx="4738686" cy="251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7" y="2174577"/>
            <a:ext cx="6253162" cy="18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7" y="4338992"/>
            <a:ext cx="6253162" cy="19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2514" y="303667"/>
            <a:ext cx="10972800" cy="1467076"/>
          </a:xfrm>
        </p:spPr>
        <p:txBody>
          <a:bodyPr>
            <a:normAutofit/>
          </a:bodyPr>
          <a:lstStyle/>
          <a:p>
            <a:r>
              <a:rPr lang="tr-TR" b="1" u="sng" dirty="0"/>
              <a:t>Dönem </a:t>
            </a:r>
            <a:r>
              <a:rPr lang="tr-TR" b="1" u="sng" dirty="0" smtClean="0"/>
              <a:t>hazırlıkları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22286" y="2946400"/>
            <a:ext cx="705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LİSANSÜSTÜ ORYANTASYON TOPLANTISI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3068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0553"/>
              </p:ext>
            </p:extLst>
          </p:nvPr>
        </p:nvGraphicFramePr>
        <p:xfrm>
          <a:off x="624840" y="1635616"/>
          <a:ext cx="10463871" cy="33613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87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7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7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5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Akademik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Danışmanlık Dağılımı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64">
                <a:tc rowSpan="4"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ANE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5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2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95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091985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120" y="664643"/>
            <a:ext cx="10515600" cy="755463"/>
          </a:xfrm>
        </p:spPr>
        <p:txBody>
          <a:bodyPr>
            <a:normAutofit/>
          </a:bodyPr>
          <a:lstStyle/>
          <a:p>
            <a:r>
              <a:rPr lang="tr-TR" sz="3200" b="1" dirty="0"/>
              <a:t>EĞİTİM VE ÖĞRETİM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153642" y="2682791"/>
            <a:ext cx="203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/>
              <a:t>Barbaros DEMİRTAŞ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153642" y="3266851"/>
            <a:ext cx="280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/>
              <a:t>Ayşenur TURGUT KAYMAKÇI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153642" y="3835076"/>
            <a:ext cx="184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/>
              <a:t>Merve Nur YAŞAR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154059" y="4502749"/>
            <a:ext cx="143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Doğuş BAKICI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41339" y="2691138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/>
              <a:t>50   (4. SINIF)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41339" y="3274072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55   (3. SINIF)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641339" y="3813861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dirty="0"/>
              <a:t>118 (2. SINIF ve Artık Yıl)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641339" y="4480652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83   (1. SINIF ve Artık Yıl)</a:t>
            </a:r>
          </a:p>
        </p:txBody>
      </p:sp>
    </p:spTree>
    <p:extLst>
      <p:ext uri="{BB962C8B-B14F-4D97-AF65-F5344CB8AC3E}">
        <p14:creationId xmlns:p14="http://schemas.microsoft.com/office/powerpoint/2010/main" val="29239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2818" y="209379"/>
            <a:ext cx="10515600" cy="84669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LİSANS PROGRAMI REVİZE EDİLDİ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9607" r="57941" b="14248"/>
          <a:stretch/>
        </p:blipFill>
        <p:spPr>
          <a:xfrm>
            <a:off x="2949262" y="1002443"/>
            <a:ext cx="5731099" cy="5215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ağ Ok 2"/>
          <p:cNvSpPr/>
          <p:nvPr/>
        </p:nvSpPr>
        <p:spPr>
          <a:xfrm>
            <a:off x="2398689" y="5003442"/>
            <a:ext cx="508715" cy="1116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10800000">
            <a:off x="6964245" y="4891827"/>
            <a:ext cx="508715" cy="1116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075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UZMANLIK HOCALARIMIZ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8" t="61752" r="39138" b="13725"/>
          <a:stretch/>
        </p:blipFill>
        <p:spPr>
          <a:xfrm>
            <a:off x="6768811" y="4515381"/>
            <a:ext cx="1265070" cy="22388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4" t="62275" r="51417" b="13725"/>
          <a:stretch/>
        </p:blipFill>
        <p:spPr>
          <a:xfrm>
            <a:off x="5524899" y="4539249"/>
            <a:ext cx="1181528" cy="2191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61491" r="63770" b="13725"/>
          <a:stretch/>
        </p:blipFill>
        <p:spPr>
          <a:xfrm>
            <a:off x="4165060" y="4467641"/>
            <a:ext cx="1205398" cy="22627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0" t="29804" r="26985" b="42953"/>
          <a:stretch/>
        </p:blipFill>
        <p:spPr>
          <a:xfrm>
            <a:off x="7423594" y="1363419"/>
            <a:ext cx="1270639" cy="23585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29804" r="38476" b="42953"/>
          <a:stretch/>
        </p:blipFill>
        <p:spPr>
          <a:xfrm>
            <a:off x="3685397" y="1342914"/>
            <a:ext cx="1324098" cy="23585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8" t="29804" r="50314" b="43345"/>
          <a:stretch/>
        </p:blipFill>
        <p:spPr>
          <a:xfrm>
            <a:off x="4652663" y="1410818"/>
            <a:ext cx="1403318" cy="23245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29805" r="62005" b="44391"/>
          <a:stretch/>
        </p:blipFill>
        <p:spPr>
          <a:xfrm>
            <a:off x="2972597" y="1425663"/>
            <a:ext cx="1751022" cy="223403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769627" y="3964211"/>
            <a:ext cx="2692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Yeni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800" b="1" dirty="0"/>
              <a:t>Hocalarımız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29804" r="38476" b="42953"/>
          <a:stretch/>
        </p:blipFill>
        <p:spPr>
          <a:xfrm>
            <a:off x="6106762" y="1376866"/>
            <a:ext cx="1324098" cy="235852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8" t="29804" r="50314" b="43345"/>
          <a:stretch/>
        </p:blipFill>
        <p:spPr>
          <a:xfrm>
            <a:off x="4649839" y="1410818"/>
            <a:ext cx="1403318" cy="232456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29805" r="62005" b="44391"/>
          <a:stretch/>
        </p:blipFill>
        <p:spPr>
          <a:xfrm>
            <a:off x="2930133" y="1410818"/>
            <a:ext cx="1751022" cy="22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466" y="274411"/>
            <a:ext cx="10515600" cy="892175"/>
          </a:xfrm>
        </p:spPr>
        <p:txBody>
          <a:bodyPr>
            <a:normAutofit/>
          </a:bodyPr>
          <a:lstStyle/>
          <a:p>
            <a:r>
              <a:rPr lang="tr-TR" sz="3600" b="1" dirty="0"/>
              <a:t>HEDEFLERİMİZ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27219"/>
              </p:ext>
            </p:extLst>
          </p:nvPr>
        </p:nvGraphicFramePr>
        <p:xfrm>
          <a:off x="481209" y="1294230"/>
          <a:ext cx="11166841" cy="4867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0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xmlns="" val="2546088549"/>
                    </a:ext>
                  </a:extLst>
                </a:gridCol>
              </a:tblGrid>
              <a:tr h="92462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none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AMAÇ 1  </a:t>
                      </a: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4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olmak. 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799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GERÇEKLEŞME ORANI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471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Üniversitemizi ilk sırada tercih eden öğrenci sayısı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Bölüm/Program doluluk oranları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3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Uluslararası öğrenci sayısı.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7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Değişim Programları ile Gelen Öğrenci Sayısı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800509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873637" y="39704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30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684507" y="39704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18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572584" y="3970475"/>
            <a:ext cx="5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%60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560472" y="39704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/>
              <a:t>32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815126" y="452628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100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684507" y="452628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98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572584" y="4526287"/>
            <a:ext cx="5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%98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492911" y="452628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/>
              <a:t>100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856003" y="4974636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tr-TR" b="1" dirty="0"/>
              <a:t>10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6734200" y="49746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2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8572584" y="4974636"/>
            <a:ext cx="5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%20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0542371" y="497463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/>
              <a:t>10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4932145" y="55681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1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6734200" y="55681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0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8633760" y="5568142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tr-TR" b="1" dirty="0"/>
              <a:t>%0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10610165" y="55681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2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1786" y="142919"/>
            <a:ext cx="10515600" cy="1076281"/>
          </a:xfrm>
        </p:spPr>
        <p:txBody>
          <a:bodyPr>
            <a:normAutofit/>
          </a:bodyPr>
          <a:lstStyle/>
          <a:p>
            <a:r>
              <a:rPr lang="tr-TR" sz="2800" b="1" dirty="0"/>
              <a:t>EĞİTİM VE ÖĞRETİM</a:t>
            </a:r>
            <a:endParaRPr lang="tr-TR" sz="28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38520"/>
              </p:ext>
            </p:extLst>
          </p:nvPr>
        </p:nvGraphicFramePr>
        <p:xfrm>
          <a:off x="361309" y="1383438"/>
          <a:ext cx="11487792" cy="4903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9526">
                  <a:extLst>
                    <a:ext uri="{9D8B030D-6E8A-4147-A177-3AD203B41FA5}">
                      <a16:colId xmlns:a16="http://schemas.microsoft.com/office/drawing/2014/main" xmlns="" val="1157630702"/>
                    </a:ext>
                  </a:extLst>
                </a:gridCol>
                <a:gridCol w="1686282">
                  <a:extLst>
                    <a:ext uri="{9D8B030D-6E8A-4147-A177-3AD203B41FA5}">
                      <a16:colId xmlns:a16="http://schemas.microsoft.com/office/drawing/2014/main" xmlns="" val="3153691121"/>
                    </a:ext>
                  </a:extLst>
                </a:gridCol>
                <a:gridCol w="2107854">
                  <a:extLst>
                    <a:ext uri="{9D8B030D-6E8A-4147-A177-3AD203B41FA5}">
                      <a16:colId xmlns:a16="http://schemas.microsoft.com/office/drawing/2014/main" xmlns="" val="3684036564"/>
                    </a:ext>
                  </a:extLst>
                </a:gridCol>
                <a:gridCol w="1897065">
                  <a:extLst>
                    <a:ext uri="{9D8B030D-6E8A-4147-A177-3AD203B41FA5}">
                      <a16:colId xmlns:a16="http://schemas.microsoft.com/office/drawing/2014/main" xmlns="" val="2291318584"/>
                    </a:ext>
                  </a:extLst>
                </a:gridCol>
                <a:gridCol w="1897065">
                  <a:extLst>
                    <a:ext uri="{9D8B030D-6E8A-4147-A177-3AD203B41FA5}">
                      <a16:colId xmlns:a16="http://schemas.microsoft.com/office/drawing/2014/main" xmlns="" val="2319417186"/>
                    </a:ext>
                  </a:extLst>
                </a:gridCol>
              </a:tblGrid>
              <a:tr h="130435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4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</a:p>
                    <a:p>
                      <a:pPr algn="ctr"/>
                      <a:r>
                        <a:rPr lang="tr-T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892005"/>
                  </a:ext>
                </a:extLst>
              </a:tr>
              <a:tr h="131788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güncellemek. </a:t>
                      </a:r>
                      <a:endParaRPr kumimoji="0" lang="tr-TR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637816"/>
                  </a:ext>
                </a:extLst>
              </a:tr>
              <a:tr h="518095"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8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184407"/>
                  </a:ext>
                </a:extLst>
              </a:tr>
              <a:tr h="848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GERÇEKLEŞME ORANI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316580"/>
                  </a:ext>
                </a:extLst>
              </a:tr>
              <a:tr h="907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Paydaş beklentileri doğrultusunda   güncellenen program sayısı.</a:t>
                      </a:r>
                      <a:endParaRPr lang="tr-T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tr-T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%100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2150" y="238455"/>
            <a:ext cx="10515600" cy="866445"/>
          </a:xfrm>
        </p:spPr>
        <p:txBody>
          <a:bodyPr>
            <a:normAutofit/>
          </a:bodyPr>
          <a:lstStyle/>
          <a:p>
            <a:r>
              <a:rPr lang="tr-TR" sz="2800" b="1" dirty="0"/>
              <a:t>ARAŞTIRMA VE GELİŞTİRME</a:t>
            </a:r>
            <a:endParaRPr lang="tr-TR" sz="28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0428"/>
              </p:ext>
            </p:extLst>
          </p:nvPr>
        </p:nvGraphicFramePr>
        <p:xfrm>
          <a:off x="368300" y="2740480"/>
          <a:ext cx="11579167" cy="290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6818">
                  <a:extLst>
                    <a:ext uri="{9D8B030D-6E8A-4147-A177-3AD203B41FA5}">
                      <a16:colId xmlns:a16="http://schemas.microsoft.com/office/drawing/2014/main" xmlns="" val="3924085095"/>
                    </a:ext>
                  </a:extLst>
                </a:gridCol>
                <a:gridCol w="1435743">
                  <a:extLst>
                    <a:ext uri="{9D8B030D-6E8A-4147-A177-3AD203B41FA5}">
                      <a16:colId xmlns:a16="http://schemas.microsoft.com/office/drawing/2014/main" xmlns="" val="1424688708"/>
                    </a:ext>
                  </a:extLst>
                </a:gridCol>
                <a:gridCol w="1562801">
                  <a:extLst>
                    <a:ext uri="{9D8B030D-6E8A-4147-A177-3AD203B41FA5}">
                      <a16:colId xmlns:a16="http://schemas.microsoft.com/office/drawing/2014/main" xmlns="" val="1334047098"/>
                    </a:ext>
                  </a:extLst>
                </a:gridCol>
                <a:gridCol w="1203805">
                  <a:extLst>
                    <a:ext uri="{9D8B030D-6E8A-4147-A177-3AD203B41FA5}">
                      <a16:colId xmlns:a16="http://schemas.microsoft.com/office/drawing/2014/main" xmlns="" val="1766267881"/>
                    </a:ext>
                  </a:extLst>
                </a:gridCol>
              </a:tblGrid>
              <a:tr h="338075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</a:rPr>
                        <a:t>PERFORMANS GÖSTERGELERİ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386723"/>
                  </a:ext>
                </a:extLst>
              </a:tr>
              <a:tr h="368809"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GERÇEKLEŞEN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650400"/>
                  </a:ext>
                </a:extLst>
              </a:tr>
              <a:tr h="373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Kabul edilen araştırma projesi ve patent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360301"/>
                  </a:ext>
                </a:extLst>
              </a:tr>
              <a:tr h="69407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SSCI ve AHCI tarafından taranan dergilerde yayımlanan makale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791958"/>
                  </a:ext>
                </a:extLst>
              </a:tr>
              <a:tr h="5013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SSCI ve AHCI dışındaki indeksler tarafından taranan dergilerde yayımlanan makale sayısı makale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934205"/>
                  </a:ext>
                </a:extLst>
              </a:tr>
              <a:tr h="3739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Toplam atıf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268532"/>
                  </a:ext>
                </a:extLst>
              </a:tr>
              <a:tr h="2554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Ar-Ge Kapsamında Paydaşlarla yapılan işbirliği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3321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29028"/>
              </p:ext>
            </p:extLst>
          </p:nvPr>
        </p:nvGraphicFramePr>
        <p:xfrm>
          <a:off x="360608" y="1120356"/>
          <a:ext cx="11579166" cy="15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166">
                  <a:extLst>
                    <a:ext uri="{9D8B030D-6E8A-4147-A177-3AD203B41FA5}">
                      <a16:colId xmlns:a16="http://schemas.microsoft.com/office/drawing/2014/main" xmlns="" val="3924085095"/>
                    </a:ext>
                  </a:extLst>
                </a:gridCol>
              </a:tblGrid>
              <a:tr h="505136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                                                                     STRATEJİK AMAÇ 2</a:t>
                      </a:r>
                    </a:p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Bölgesel,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ulusal ve uluslararası ihtiyaçlar doğrultusunda araştırmalar yapıp, teknoloji geliştirerek nitelikli ve ticarileşebilir Ar-Ge çalışmaları yapmak.</a:t>
                      </a:r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386723"/>
                  </a:ext>
                </a:extLst>
              </a:tr>
              <a:tr h="6600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Hedef 2.1</a:t>
                      </a:r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tr-T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Paydaş ihtiyaçlarını dikkate alarak Ar-Ge çalışmalarını arttırmak.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36030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68300" y="6413906"/>
            <a:ext cx="180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 </a:t>
            </a:r>
          </a:p>
          <a:p>
            <a:r>
              <a:rPr lang="tr-TR" sz="1000" dirty="0"/>
              <a:t>*Google Akademik verileri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05663"/>
              </p:ext>
            </p:extLst>
          </p:nvPr>
        </p:nvGraphicFramePr>
        <p:xfrm>
          <a:off x="436282" y="5838513"/>
          <a:ext cx="112032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041">
                  <a:extLst>
                    <a:ext uri="{9D8B030D-6E8A-4147-A177-3AD203B41FA5}">
                      <a16:colId xmlns:a16="http://schemas.microsoft.com/office/drawing/2014/main" xmlns="" val="1612049162"/>
                    </a:ext>
                  </a:extLst>
                </a:gridCol>
                <a:gridCol w="4414875">
                  <a:extLst>
                    <a:ext uri="{9D8B030D-6E8A-4147-A177-3AD203B41FA5}">
                      <a16:colId xmlns:a16="http://schemas.microsoft.com/office/drawing/2014/main" xmlns="" val="4142248123"/>
                    </a:ext>
                  </a:extLst>
                </a:gridCol>
                <a:gridCol w="1657364">
                  <a:extLst>
                    <a:ext uri="{9D8B030D-6E8A-4147-A177-3AD203B41FA5}">
                      <a16:colId xmlns:a16="http://schemas.microsoft.com/office/drawing/2014/main" xmlns="" val="597787581"/>
                    </a:ext>
                  </a:extLst>
                </a:gridCol>
                <a:gridCol w="3128988">
                  <a:extLst>
                    <a:ext uri="{9D8B030D-6E8A-4147-A177-3AD203B41FA5}">
                      <a16:colId xmlns:a16="http://schemas.microsoft.com/office/drawing/2014/main" xmlns="" val="408693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*2020 Yayın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Atıf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30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/>
                        <a:t>*2021 Yayın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Atıf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27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0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ARAŞTIRMA VE GELİŞTİRME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73640"/>
              </p:ext>
            </p:extLst>
          </p:nvPr>
        </p:nvGraphicFramePr>
        <p:xfrm>
          <a:off x="677334" y="1144609"/>
          <a:ext cx="9266765" cy="487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85">
                  <a:extLst>
                    <a:ext uri="{9D8B030D-6E8A-4147-A177-3AD203B41FA5}">
                      <a16:colId xmlns:a16="http://schemas.microsoft.com/office/drawing/2014/main" xmlns="" val="95564344"/>
                    </a:ext>
                  </a:extLst>
                </a:gridCol>
                <a:gridCol w="902007">
                  <a:extLst>
                    <a:ext uri="{9D8B030D-6E8A-4147-A177-3AD203B41FA5}">
                      <a16:colId xmlns:a16="http://schemas.microsoft.com/office/drawing/2014/main" xmlns="" val="48650849"/>
                    </a:ext>
                  </a:extLst>
                </a:gridCol>
                <a:gridCol w="816633">
                  <a:extLst>
                    <a:ext uri="{9D8B030D-6E8A-4147-A177-3AD203B41FA5}">
                      <a16:colId xmlns:a16="http://schemas.microsoft.com/office/drawing/2014/main" xmlns="" val="3410503921"/>
                    </a:ext>
                  </a:extLst>
                </a:gridCol>
                <a:gridCol w="853899">
                  <a:extLst>
                    <a:ext uri="{9D8B030D-6E8A-4147-A177-3AD203B41FA5}">
                      <a16:colId xmlns:a16="http://schemas.microsoft.com/office/drawing/2014/main" xmlns="" val="2273076671"/>
                    </a:ext>
                  </a:extLst>
                </a:gridCol>
                <a:gridCol w="766131">
                  <a:extLst>
                    <a:ext uri="{9D8B030D-6E8A-4147-A177-3AD203B41FA5}">
                      <a16:colId xmlns:a16="http://schemas.microsoft.com/office/drawing/2014/main" xmlns="" val="2214562879"/>
                    </a:ext>
                  </a:extLst>
                </a:gridCol>
                <a:gridCol w="760709">
                  <a:extLst>
                    <a:ext uri="{9D8B030D-6E8A-4147-A177-3AD203B41FA5}">
                      <a16:colId xmlns:a16="http://schemas.microsoft.com/office/drawing/2014/main" xmlns="" val="1629174098"/>
                    </a:ext>
                  </a:extLst>
                </a:gridCol>
                <a:gridCol w="774797">
                  <a:extLst>
                    <a:ext uri="{9D8B030D-6E8A-4147-A177-3AD203B41FA5}">
                      <a16:colId xmlns:a16="http://schemas.microsoft.com/office/drawing/2014/main" xmlns="" val="2099464300"/>
                    </a:ext>
                  </a:extLst>
                </a:gridCol>
                <a:gridCol w="730930">
                  <a:extLst>
                    <a:ext uri="{9D8B030D-6E8A-4147-A177-3AD203B41FA5}">
                      <a16:colId xmlns:a16="http://schemas.microsoft.com/office/drawing/2014/main" xmlns="" val="1501196425"/>
                    </a:ext>
                  </a:extLst>
                </a:gridCol>
                <a:gridCol w="729818">
                  <a:extLst>
                    <a:ext uri="{9D8B030D-6E8A-4147-A177-3AD203B41FA5}">
                      <a16:colId xmlns:a16="http://schemas.microsoft.com/office/drawing/2014/main" xmlns="" val="2956282324"/>
                    </a:ext>
                  </a:extLst>
                </a:gridCol>
                <a:gridCol w="701951">
                  <a:extLst>
                    <a:ext uri="{9D8B030D-6E8A-4147-A177-3AD203B41FA5}">
                      <a16:colId xmlns:a16="http://schemas.microsoft.com/office/drawing/2014/main" xmlns="" val="1719752413"/>
                    </a:ext>
                  </a:extLst>
                </a:gridCol>
                <a:gridCol w="788494">
                  <a:extLst>
                    <a:ext uri="{9D8B030D-6E8A-4147-A177-3AD203B41FA5}">
                      <a16:colId xmlns:a16="http://schemas.microsoft.com/office/drawing/2014/main" xmlns="" val="230012499"/>
                    </a:ext>
                  </a:extLst>
                </a:gridCol>
                <a:gridCol w="798111">
                  <a:extLst>
                    <a:ext uri="{9D8B030D-6E8A-4147-A177-3AD203B41FA5}">
                      <a16:colId xmlns:a16="http://schemas.microsoft.com/office/drawing/2014/main" xmlns="" val="156238719"/>
                    </a:ext>
                  </a:extLst>
                </a:gridCol>
              </a:tblGrid>
              <a:tr h="1546041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Tübitak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(Lisans Bitirme)</a:t>
                      </a:r>
                    </a:p>
                    <a:p>
                      <a:pPr algn="ctr"/>
                      <a:endParaRPr lang="tr-TR" sz="16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BAP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tr-TR" sz="16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600" b="1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Tübitak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2219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1519330"/>
                  </a:ext>
                </a:extLst>
              </a:tr>
              <a:tr h="455917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1949153"/>
                  </a:ext>
                </a:extLst>
              </a:tr>
              <a:tr h="1443738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93674"/>
                  </a:ext>
                </a:extLst>
              </a:tr>
              <a:tr h="1425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332567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0160000" y="2206172"/>
            <a:ext cx="1857829" cy="2975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TÜBİTAK SPOR ARAŞTIRMALARI PROJESİ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746bd9a2-17dc-45ff-9bbf-07c1f3f8a6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blob:https://web.whatsapp.com/746bd9a2-17dc-45ff-9bbf-07c1f3f8a6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blob:https://web.whatsapp.com/746bd9a2-17dc-45ff-9bbf-07c1f3f8a6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9" descr="blob:https://web.whatsapp.com/561ca48d-c0b5-4c33-9cc8-e70514528d8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612775" y="2090057"/>
            <a:ext cx="10940596" cy="2017485"/>
          </a:xfrm>
        </p:spPr>
        <p:txBody>
          <a:bodyPr/>
          <a:lstStyle/>
          <a:p>
            <a:r>
              <a:rPr lang="tr-TR" dirty="0" smtClean="0">
                <a:latin typeface="Algerian" panose="04020705040A02060702" pitchFamily="82" charset="0"/>
              </a:rPr>
              <a:t>TEŞEKKÜRLER</a:t>
            </a:r>
            <a:endParaRPr lang="tr-T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847" y="100087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İÇERİK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Öğretim elemanları, öğrenci sayıları</a:t>
            </a:r>
          </a:p>
          <a:p>
            <a:r>
              <a:rPr lang="tr-TR" dirty="0" smtClean="0"/>
              <a:t>Yeni kayıt olan öğrenci bilgileri</a:t>
            </a:r>
          </a:p>
          <a:p>
            <a:r>
              <a:rPr lang="tr-TR" dirty="0" smtClean="0"/>
              <a:t>Uzaktan </a:t>
            </a:r>
            <a:r>
              <a:rPr lang="tr-TR" dirty="0"/>
              <a:t>İşlenecek Dersler </a:t>
            </a:r>
          </a:p>
          <a:p>
            <a:r>
              <a:rPr lang="tr-TR" dirty="0"/>
              <a:t>Lisans Programı</a:t>
            </a:r>
          </a:p>
          <a:p>
            <a:r>
              <a:rPr lang="tr-TR" dirty="0"/>
              <a:t>Uzmanlık </a:t>
            </a:r>
            <a:r>
              <a:rPr lang="tr-TR" dirty="0" smtClean="0"/>
              <a:t>Hocalarımız</a:t>
            </a:r>
            <a:endParaRPr lang="tr-TR" dirty="0"/>
          </a:p>
          <a:p>
            <a:r>
              <a:rPr lang="tr-TR" dirty="0"/>
              <a:t>Stratejik Amaç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3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047" y="451133"/>
            <a:ext cx="10515600" cy="640416"/>
          </a:xfrm>
        </p:spPr>
        <p:txBody>
          <a:bodyPr>
            <a:normAutofit/>
          </a:bodyPr>
          <a:lstStyle/>
          <a:p>
            <a:r>
              <a:rPr lang="tr-TR" sz="2800" b="1" dirty="0">
                <a:cs typeface="Times New Roman" panose="02020603050405020304" pitchFamily="18" charset="0"/>
              </a:rPr>
              <a:t>KADROMUZ</a:t>
            </a:r>
            <a:endParaRPr lang="tr-TR" sz="28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86927"/>
              </p:ext>
            </p:extLst>
          </p:nvPr>
        </p:nvGraphicFramePr>
        <p:xfrm>
          <a:off x="623047" y="1133446"/>
          <a:ext cx="10736119" cy="306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884">
                  <a:extLst>
                    <a:ext uri="{9D8B030D-6E8A-4147-A177-3AD203B41FA5}">
                      <a16:colId xmlns:a16="http://schemas.microsoft.com/office/drawing/2014/main" xmlns="" val="120425226"/>
                    </a:ext>
                  </a:extLst>
                </a:gridCol>
                <a:gridCol w="2335274">
                  <a:extLst>
                    <a:ext uri="{9D8B030D-6E8A-4147-A177-3AD203B41FA5}">
                      <a16:colId xmlns:a16="http://schemas.microsoft.com/office/drawing/2014/main" xmlns="" val="3270925943"/>
                    </a:ext>
                  </a:extLst>
                </a:gridCol>
                <a:gridCol w="1711521">
                  <a:extLst>
                    <a:ext uri="{9D8B030D-6E8A-4147-A177-3AD203B41FA5}">
                      <a16:colId xmlns:a16="http://schemas.microsoft.com/office/drawing/2014/main" xmlns="" val="1739830665"/>
                    </a:ext>
                  </a:extLst>
                </a:gridCol>
                <a:gridCol w="1647741">
                  <a:extLst>
                    <a:ext uri="{9D8B030D-6E8A-4147-A177-3AD203B41FA5}">
                      <a16:colId xmlns:a16="http://schemas.microsoft.com/office/drawing/2014/main" xmlns="" val="1057517862"/>
                    </a:ext>
                  </a:extLst>
                </a:gridCol>
                <a:gridCol w="2223852">
                  <a:extLst>
                    <a:ext uri="{9D8B030D-6E8A-4147-A177-3AD203B41FA5}">
                      <a16:colId xmlns:a16="http://schemas.microsoft.com/office/drawing/2014/main" xmlns="" val="3060612320"/>
                    </a:ext>
                  </a:extLst>
                </a:gridCol>
                <a:gridCol w="919847">
                  <a:extLst>
                    <a:ext uri="{9D8B030D-6E8A-4147-A177-3AD203B41FA5}">
                      <a16:colId xmlns:a16="http://schemas.microsoft.com/office/drawing/2014/main" xmlns="" val="361709133"/>
                    </a:ext>
                  </a:extLst>
                </a:gridCol>
              </a:tblGrid>
              <a:tr h="990663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600" dirty="0" err="1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Prof.Dr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Doç. Dr.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1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tr-TR" sz="1600" b="1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Öğrt</a:t>
                      </a:r>
                      <a:r>
                        <a:rPr lang="tr-TR" sz="1600" b="1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Gör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Arş. Gör.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652748"/>
                  </a:ext>
                </a:extLst>
              </a:tr>
              <a:tr h="2074509">
                <a:tc>
                  <a:txBody>
                    <a:bodyPr/>
                    <a:lstStyle/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Antrenörlük</a:t>
                      </a:r>
                      <a:r>
                        <a:rPr lang="tr-TR" sz="16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Eğitimi Bölümü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452981"/>
                  </a:ext>
                </a:extLst>
              </a:tr>
            </a:tbl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623047" y="4904475"/>
            <a:ext cx="10515600" cy="103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cs typeface="Times New Roman" panose="02020603050405020304" pitchFamily="18" charset="0"/>
              </a:rPr>
              <a:t>YENİ ÖĞRETİM ÜYEMİZ</a:t>
            </a:r>
          </a:p>
          <a:p>
            <a:endParaRPr lang="tr-TR" sz="1800" b="1" dirty="0">
              <a:cs typeface="Times New Roman" panose="02020603050405020304" pitchFamily="18" charset="0"/>
            </a:endParaRPr>
          </a:p>
          <a:p>
            <a:r>
              <a:rPr lang="tr-TR" sz="1800" b="1" dirty="0">
                <a:cs typeface="Times New Roman" panose="02020603050405020304" pitchFamily="18" charset="0"/>
              </a:rPr>
              <a:t>Dr. </a:t>
            </a:r>
            <a:r>
              <a:rPr lang="tr-TR" sz="1800" b="1" dirty="0" err="1">
                <a:cs typeface="Times New Roman" panose="02020603050405020304" pitchFamily="18" charset="0"/>
              </a:rPr>
              <a:t>Öğr</a:t>
            </a:r>
            <a:r>
              <a:rPr lang="tr-TR" sz="1800" b="1" dirty="0">
                <a:cs typeface="Times New Roman" panose="02020603050405020304" pitchFamily="18" charset="0"/>
              </a:rPr>
              <a:t>. Üyesi Volkan Sert</a:t>
            </a:r>
            <a:endParaRPr lang="tr-TR" sz="2400" b="1" dirty="0"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37011" y="2721770"/>
            <a:ext cx="264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cs typeface="Times New Roman" panose="02020603050405020304" pitchFamily="18" charset="0"/>
              </a:rPr>
              <a:t>Ertuğrul Gelen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37011" y="3091102"/>
            <a:ext cx="203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cs typeface="Times New Roman" panose="02020603050405020304" pitchFamily="18" charset="0"/>
              </a:rPr>
              <a:t>Malik </a:t>
            </a:r>
            <a:r>
              <a:rPr lang="tr-TR" dirty="0" err="1">
                <a:cs typeface="Times New Roman" panose="02020603050405020304" pitchFamily="18" charset="0"/>
              </a:rPr>
              <a:t>Beyleroğlu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958845" y="2721770"/>
            <a:ext cx="144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cs typeface="Times New Roman" panose="02020603050405020304" pitchFamily="18" charset="0"/>
              </a:rPr>
              <a:t>Murat Çilli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958845" y="309110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>
                <a:cs typeface="Times New Roman" panose="02020603050405020304" pitchFamily="18" charset="0"/>
              </a:rPr>
              <a:t>İhsan Sarı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574993" y="2706170"/>
            <a:ext cx="1820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Adem Erbay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610185" y="3075502"/>
            <a:ext cx="126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/>
              <a:t>Esra Atış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8235178" y="2566632"/>
            <a:ext cx="1835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1600" dirty="0">
                <a:cs typeface="Times New Roman" panose="02020603050405020304" pitchFamily="18" charset="0"/>
              </a:rPr>
              <a:t>Ayşenur Turgut 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235178" y="2862671"/>
            <a:ext cx="2418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1600" dirty="0">
                <a:cs typeface="Times New Roman" panose="02020603050405020304" pitchFamily="18" charset="0"/>
              </a:rPr>
              <a:t>Barbaros Demirtaş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8235178" y="3486681"/>
            <a:ext cx="1915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1600" dirty="0">
                <a:cs typeface="Times New Roman" panose="02020603050405020304" pitchFamily="18" charset="0"/>
              </a:rPr>
              <a:t>Merve Nur Yaşar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8235178" y="3168323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1600" dirty="0">
                <a:cs typeface="Times New Roman" panose="02020603050405020304" pitchFamily="18" charset="0"/>
              </a:rPr>
              <a:t>Doğuş Bakıcı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479576" y="239839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>
                <a:cs typeface="Times New Roman" panose="02020603050405020304" pitchFamily="18" charset="0"/>
              </a:rPr>
              <a:t>2</a:t>
            </a:r>
            <a:endParaRPr lang="tr-TR" sz="1400" dirty="0">
              <a:cs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5547866" y="239114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7205976" y="2373686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155034" y="2339625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cs typeface="Times New Roman" panose="02020603050405020304" pitchFamily="18" charset="0"/>
              </a:rPr>
              <a:t>4</a:t>
            </a:r>
            <a:endParaRPr lang="tr-TR" sz="1400" dirty="0"/>
          </a:p>
        </p:txBody>
      </p:sp>
      <p:sp>
        <p:nvSpPr>
          <p:cNvPr id="21" name="Dikdörtgen 20"/>
          <p:cNvSpPr/>
          <p:nvPr/>
        </p:nvSpPr>
        <p:spPr>
          <a:xfrm>
            <a:off x="10653808" y="2836639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cs typeface="Times New Roman" panose="02020603050405020304" pitchFamily="18" charset="0"/>
              </a:rPr>
              <a:t>10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Van Yüzüncü Yıl Üniversitesi Beden Eğitimi ve Spor Yüksekokulu Personel 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52" y="4580185"/>
            <a:ext cx="1839914" cy="2072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HAKKINDA BİLGİLER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74681"/>
              </p:ext>
            </p:extLst>
          </p:nvPr>
        </p:nvGraphicFramePr>
        <p:xfrm>
          <a:off x="700720" y="1991240"/>
          <a:ext cx="1047641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xmlns="" val="1943583966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xmlns="" val="792167461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xmlns="" val="3909813881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xmlns="" val="2309189321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xmlns="" val="357834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+mj-lt"/>
                        </a:rPr>
                        <a:t>Bölüm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+mj-lt"/>
                        </a:rPr>
                        <a:t>Mevcut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Öğrenci</a:t>
                      </a:r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+mj-lt"/>
                        </a:rPr>
                        <a:t>Kayıt Yaptıran Öğrenci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  <a:latin typeface="+mj-lt"/>
                        </a:rPr>
                        <a:t>Yabancı</a:t>
                      </a:r>
                      <a:r>
                        <a:rPr lang="tr-TR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Uyruklu Öğrenci</a:t>
                      </a:r>
                      <a:endParaRPr lang="tr-T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23896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00720" y="583312"/>
            <a:ext cx="32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+mj-lt"/>
              </a:rPr>
              <a:t>ÖĞRENCİLERİMİZ</a:t>
            </a:r>
            <a:endParaRPr lang="tr-TR" sz="2800" dirty="0">
              <a:latin typeface="+mj-lt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/>
        </p:nvGraphicFramePr>
        <p:xfrm>
          <a:off x="1828800" y="5865223"/>
          <a:ext cx="483326" cy="365760"/>
        </p:xfrm>
        <a:graphic>
          <a:graphicData uri="http://schemas.openxmlformats.org/drawingml/2006/table">
            <a:tbl>
              <a:tblPr/>
              <a:tblGrid>
                <a:gridCol w="483326">
                  <a:extLst>
                    <a:ext uri="{9D8B030D-6E8A-4147-A177-3AD203B41FA5}">
                      <a16:colId xmlns:a16="http://schemas.microsoft.com/office/drawing/2014/main" xmlns="" val="1774248118"/>
                    </a:ext>
                  </a:extLst>
                </a:gridCol>
              </a:tblGrid>
              <a:tr h="15675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058778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44001"/>
              </p:ext>
            </p:extLst>
          </p:nvPr>
        </p:nvGraphicFramePr>
        <p:xfrm>
          <a:off x="661533" y="3880089"/>
          <a:ext cx="10515600" cy="178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691">
                  <a:extLst>
                    <a:ext uri="{9D8B030D-6E8A-4147-A177-3AD203B41FA5}">
                      <a16:colId xmlns:a16="http://schemas.microsoft.com/office/drawing/2014/main" xmlns="" val="2852977516"/>
                    </a:ext>
                  </a:extLst>
                </a:gridCol>
                <a:gridCol w="1416231">
                  <a:extLst>
                    <a:ext uri="{9D8B030D-6E8A-4147-A177-3AD203B41FA5}">
                      <a16:colId xmlns:a16="http://schemas.microsoft.com/office/drawing/2014/main" xmlns="" val="1014358618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108178981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xmlns="" val="27659933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xmlns="" val="153485722"/>
                    </a:ext>
                  </a:extLst>
                </a:gridCol>
              </a:tblGrid>
              <a:tr h="81258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YÜKSEK LİSANS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DOKTORA</a:t>
                      </a:r>
                      <a:endParaRPr lang="tr-TR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9228216"/>
                  </a:ext>
                </a:extLst>
              </a:tr>
              <a:tr h="342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Mevcut 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Kayıt Yaptıran Öğrenci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Mevcut 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Kayıt Yaptıran Öğrenci</a:t>
                      </a:r>
                      <a:r>
                        <a:rPr lang="tr-TR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439918"/>
                  </a:ext>
                </a:extLst>
              </a:tr>
              <a:tr h="267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03765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TOPLAM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551362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0916"/>
              </p:ext>
            </p:extLst>
          </p:nvPr>
        </p:nvGraphicFramePr>
        <p:xfrm>
          <a:off x="700720" y="2905640"/>
          <a:ext cx="1047641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xmlns="" val="511061424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xmlns="" val="4148589364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xmlns="" val="372498764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xmlns="" val="2238558756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xmlns="" val="139172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LİSANS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793064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830178" y="473847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8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831977" y="29056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309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7211178" y="266413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40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8893002" y="267058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2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0273554" y="26786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b="1" dirty="0"/>
              <a:t>349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511554" y="477415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3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923532" y="477604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4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689463" y="477415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29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689463" y="5359691"/>
            <a:ext cx="52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5098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D869FC-4146-4240-B661-AE12F6D7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87" y="583842"/>
            <a:ext cx="8596668" cy="544643"/>
          </a:xfrm>
        </p:spPr>
        <p:txBody>
          <a:bodyPr>
            <a:normAutofit/>
          </a:bodyPr>
          <a:lstStyle/>
          <a:p>
            <a:r>
              <a:rPr lang="tr-TR" sz="2400" b="1" dirty="0"/>
              <a:t>2021 ANTRENÖRLÜK EĞİTİMİ LİSANS BAŞVURU İSTATİSTİKLERİ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2E27A46-A98D-4CA1-A717-0F7DC1F60CE6}"/>
              </a:ext>
            </a:extLst>
          </p:cNvPr>
          <p:cNvSpPr/>
          <p:nvPr/>
        </p:nvSpPr>
        <p:spPr>
          <a:xfrm>
            <a:off x="672424" y="1519439"/>
            <a:ext cx="1918740" cy="176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/>
              <a:t>TOPLAM BAŞVURU SAYISI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576</a:t>
            </a:r>
          </a:p>
          <a:p>
            <a:pPr algn="ctr"/>
            <a:endParaRPr lang="tr-T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943D680-4240-4EDE-858F-889471711EA0}"/>
              </a:ext>
            </a:extLst>
          </p:cNvPr>
          <p:cNvSpPr/>
          <p:nvPr/>
        </p:nvSpPr>
        <p:spPr>
          <a:xfrm>
            <a:off x="672424" y="4206398"/>
            <a:ext cx="1918741" cy="168568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chemeClr val="bg1"/>
                </a:solidFill>
              </a:rPr>
              <a:t>TOPLAM BAŞVURAN MİLLİ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27243F2-54D5-47D8-818E-670D1D7A2573}"/>
              </a:ext>
            </a:extLst>
          </p:cNvPr>
          <p:cNvSpPr/>
          <p:nvPr/>
        </p:nvSpPr>
        <p:spPr>
          <a:xfrm>
            <a:off x="3334816" y="2918381"/>
            <a:ext cx="1673900" cy="15938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GEÇERLİ BAŞVURU SAYISI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204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E0E52A1-FEA0-4240-8795-038B5A1B7424}"/>
              </a:ext>
            </a:extLst>
          </p:cNvPr>
          <p:cNvSpPr/>
          <p:nvPr/>
        </p:nvSpPr>
        <p:spPr>
          <a:xfrm>
            <a:off x="8791148" y="1852878"/>
            <a:ext cx="1918741" cy="176932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BAŞVURAN MAKS TYT</a:t>
            </a:r>
          </a:p>
          <a:p>
            <a:pPr algn="ctr" defTabSz="457200">
              <a:defRPr/>
            </a:pPr>
            <a:r>
              <a:rPr lang="tr-TR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282,9116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48535F9-8F7B-4C2F-B4C7-CA0DBF504322}"/>
              </a:ext>
            </a:extLst>
          </p:cNvPr>
          <p:cNvSpPr/>
          <p:nvPr/>
        </p:nvSpPr>
        <p:spPr>
          <a:xfrm>
            <a:off x="5631670" y="4153665"/>
            <a:ext cx="2176695" cy="17911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chemeClr val="bg1"/>
                </a:solidFill>
              </a:rPr>
              <a:t>TOPLAM BAŞVURULAN BRANŞ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36E5D6-1420-4C51-90DB-1D259DC692EF}"/>
              </a:ext>
            </a:extLst>
          </p:cNvPr>
          <p:cNvSpPr/>
          <p:nvPr/>
        </p:nvSpPr>
        <p:spPr>
          <a:xfrm>
            <a:off x="8867348" y="4206400"/>
            <a:ext cx="1766340" cy="168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BAŞVURAN MİN TYT</a:t>
            </a:r>
          </a:p>
          <a:p>
            <a:pPr algn="ctr"/>
            <a:r>
              <a:rPr lang="tr-TR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180,1201</a:t>
            </a:r>
          </a:p>
          <a:p>
            <a:pPr algn="ctr"/>
            <a:endParaRPr lang="tr-TR" sz="1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1352646-6C85-458D-A655-1B6A4E43CD0D}"/>
              </a:ext>
            </a:extLst>
          </p:cNvPr>
          <p:cNvSpPr/>
          <p:nvPr/>
        </p:nvSpPr>
        <p:spPr>
          <a:xfrm>
            <a:off x="5760648" y="1607163"/>
            <a:ext cx="1918741" cy="1769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88000">
                <a:schemeClr val="accent1"/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KONTENJAN</a:t>
            </a:r>
            <a:endParaRPr lang="tr-TR" b="1" dirty="0"/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71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0672" y="253334"/>
            <a:ext cx="8596668" cy="74407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2021 Yılı Kayıt Olan Öğrenci Bilgileri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279341" y="5836024"/>
            <a:ext cx="379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24783"/>
              </p:ext>
            </p:extLst>
          </p:nvPr>
        </p:nvGraphicFramePr>
        <p:xfrm>
          <a:off x="677334" y="1151951"/>
          <a:ext cx="10085899" cy="541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79">
                  <a:extLst>
                    <a:ext uri="{9D8B030D-6E8A-4147-A177-3AD203B41FA5}">
                      <a16:colId xmlns:a16="http://schemas.microsoft.com/office/drawing/2014/main" xmlns="" val="4245564951"/>
                    </a:ext>
                  </a:extLst>
                </a:gridCol>
                <a:gridCol w="2017179">
                  <a:extLst>
                    <a:ext uri="{9D8B030D-6E8A-4147-A177-3AD203B41FA5}">
                      <a16:colId xmlns:a16="http://schemas.microsoft.com/office/drawing/2014/main" xmlns="" val="1091197018"/>
                    </a:ext>
                  </a:extLst>
                </a:gridCol>
                <a:gridCol w="1524511">
                  <a:extLst>
                    <a:ext uri="{9D8B030D-6E8A-4147-A177-3AD203B41FA5}">
                      <a16:colId xmlns:a16="http://schemas.microsoft.com/office/drawing/2014/main" xmlns="" val="1630824130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xmlns="" val="2291904441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xmlns="" val="671233863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xmlns="" val="2694132615"/>
                    </a:ext>
                  </a:extLst>
                </a:gridCol>
                <a:gridCol w="884418">
                  <a:extLst>
                    <a:ext uri="{9D8B030D-6E8A-4147-A177-3AD203B41FA5}">
                      <a16:colId xmlns:a16="http://schemas.microsoft.com/office/drawing/2014/main" xmlns="" val="3332684029"/>
                    </a:ext>
                  </a:extLst>
                </a:gridCol>
                <a:gridCol w="869430">
                  <a:extLst>
                    <a:ext uri="{9D8B030D-6E8A-4147-A177-3AD203B41FA5}">
                      <a16:colId xmlns:a16="http://schemas.microsoft.com/office/drawing/2014/main" xmlns="" val="2759384103"/>
                    </a:ext>
                  </a:extLst>
                </a:gridCol>
              </a:tblGrid>
              <a:tr h="60213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Branş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Sayı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Takım Sporları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Bireysel Sporlar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Milli Sayısı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TYT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Cinsiyet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905652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Atıcılık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20</a:t>
                      </a: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20</a:t>
                      </a: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Maks</a:t>
                      </a:r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236,43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Kadın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Erkek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62482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Atletizm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12</a:t>
                      </a: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28</a:t>
                      </a:r>
                      <a:endParaRPr lang="tr-TR" sz="1600" dirty="0"/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8763824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Basketbol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728535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Bisiklet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545262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Boks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7448958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Futbol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236670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Güreş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75627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Kano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Min</a:t>
                      </a:r>
                      <a:endParaRPr lang="tr-TR" sz="1600" dirty="0" smtClean="0"/>
                    </a:p>
                    <a:p>
                      <a:pPr algn="ctr"/>
                      <a:endParaRPr lang="tr-TR" sz="16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180,52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7569056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Karate-Do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412799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Kürek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302502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 err="1"/>
                        <a:t>Taekwondo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837195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Voleybol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7949267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600" dirty="0"/>
                        <a:t>Yüzme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17357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r>
                        <a:rPr lang="tr-TR" sz="1200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841856"/>
                  </a:ext>
                </a:extLst>
              </a:tr>
            </a:tbl>
          </a:graphicData>
        </a:graphic>
      </p:graphicFrame>
      <p:pic>
        <p:nvPicPr>
          <p:cNvPr id="5" name="Grafik 4" descr="Voleybol düz dolguyla">
            <a:extLst>
              <a:ext uri="{FF2B5EF4-FFF2-40B4-BE49-F238E27FC236}">
                <a16:creationId xmlns:a16="http://schemas.microsoft.com/office/drawing/2014/main" xmlns="" id="{84EADCAD-2D44-4B81-90BC-DE7FCF2E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09972" y="5551346"/>
            <a:ext cx="513618" cy="311606"/>
          </a:xfrm>
          <a:prstGeom prst="rect">
            <a:avLst/>
          </a:prstGeom>
        </p:spPr>
      </p:pic>
      <p:pic>
        <p:nvPicPr>
          <p:cNvPr id="6" name="Grafik 5" descr="Yüzme düz dolguyla">
            <a:extLst>
              <a:ext uri="{FF2B5EF4-FFF2-40B4-BE49-F238E27FC236}">
                <a16:creationId xmlns:a16="http://schemas.microsoft.com/office/drawing/2014/main" xmlns="" id="{982CA5B3-3BA0-4CF8-A9A5-A4D4916D7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65069" y="5892140"/>
            <a:ext cx="559408" cy="339386"/>
          </a:xfrm>
          <a:prstGeom prst="rect">
            <a:avLst/>
          </a:prstGeom>
        </p:spPr>
      </p:pic>
      <p:pic>
        <p:nvPicPr>
          <p:cNvPr id="7" name="Grafik 6" descr="Bisiklet sürme düz dolguyla">
            <a:extLst>
              <a:ext uri="{FF2B5EF4-FFF2-40B4-BE49-F238E27FC236}">
                <a16:creationId xmlns:a16="http://schemas.microsoft.com/office/drawing/2014/main" xmlns="" id="{8F987D47-B9D9-461A-B010-F762F4E53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64964" y="2780996"/>
            <a:ext cx="536627" cy="325565"/>
          </a:xfrm>
          <a:prstGeom prst="rect">
            <a:avLst/>
          </a:prstGeom>
        </p:spPr>
      </p:pic>
      <p:pic>
        <p:nvPicPr>
          <p:cNvPr id="8" name="Grafik 7" descr="Kano düz dolguyla">
            <a:extLst>
              <a:ext uri="{FF2B5EF4-FFF2-40B4-BE49-F238E27FC236}">
                <a16:creationId xmlns:a16="http://schemas.microsoft.com/office/drawing/2014/main" xmlns="" id="{0D25EF17-4B91-4B8B-8CB0-052B5B59D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46780" y="4156581"/>
            <a:ext cx="536627" cy="325565"/>
          </a:xfrm>
          <a:prstGeom prst="rect">
            <a:avLst/>
          </a:prstGeom>
        </p:spPr>
      </p:pic>
      <p:pic>
        <p:nvPicPr>
          <p:cNvPr id="9" name="Grafik 8" descr="Kano düz dolguyla">
            <a:extLst>
              <a:ext uri="{FF2B5EF4-FFF2-40B4-BE49-F238E27FC236}">
                <a16:creationId xmlns:a16="http://schemas.microsoft.com/office/drawing/2014/main" xmlns="" id="{79820B4B-F639-4DE8-9BFC-EE57AD2891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65002" y="4840967"/>
            <a:ext cx="635004" cy="385250"/>
          </a:xfrm>
          <a:prstGeom prst="rect">
            <a:avLst/>
          </a:prstGeom>
        </p:spPr>
      </p:pic>
      <p:pic>
        <p:nvPicPr>
          <p:cNvPr id="10" name="Grafik 9" descr="Dövüş Sanatları düz dolguyla">
            <a:extLst>
              <a:ext uri="{FF2B5EF4-FFF2-40B4-BE49-F238E27FC236}">
                <a16:creationId xmlns:a16="http://schemas.microsoft.com/office/drawing/2014/main" xmlns="" id="{C0B154F5-14D1-4865-A021-B087C104CA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99306" y="5181725"/>
            <a:ext cx="601026" cy="364635"/>
          </a:xfrm>
          <a:prstGeom prst="rect">
            <a:avLst/>
          </a:prstGeom>
        </p:spPr>
      </p:pic>
      <p:pic>
        <p:nvPicPr>
          <p:cNvPr id="11" name="Grafik 10" descr="Engel düz dolguyla">
            <a:extLst>
              <a:ext uri="{FF2B5EF4-FFF2-40B4-BE49-F238E27FC236}">
                <a16:creationId xmlns:a16="http://schemas.microsoft.com/office/drawing/2014/main" xmlns="" id="{167F0636-3F03-4B3C-81BB-5DFE0B282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716485" y="2102488"/>
            <a:ext cx="411502" cy="411502"/>
          </a:xfrm>
          <a:prstGeom prst="rect">
            <a:avLst/>
          </a:prstGeom>
        </p:spPr>
      </p:pic>
      <p:pic>
        <p:nvPicPr>
          <p:cNvPr id="12" name="Grafik 11" descr="Islık düz dolguyla">
            <a:extLst>
              <a:ext uri="{FF2B5EF4-FFF2-40B4-BE49-F238E27FC236}">
                <a16:creationId xmlns:a16="http://schemas.microsoft.com/office/drawing/2014/main" xmlns="" id="{A17B4614-2890-4955-8F91-7E9D5207AC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39370" y="1688896"/>
            <a:ext cx="470050" cy="470050"/>
          </a:xfrm>
          <a:prstGeom prst="rect">
            <a:avLst/>
          </a:prstGeom>
        </p:spPr>
      </p:pic>
      <p:pic>
        <p:nvPicPr>
          <p:cNvPr id="13" name="Grafik 12" descr="Basketbol düz dolguyla">
            <a:extLst>
              <a:ext uri="{FF2B5EF4-FFF2-40B4-BE49-F238E27FC236}">
                <a16:creationId xmlns:a16="http://schemas.microsoft.com/office/drawing/2014/main" xmlns="" id="{B9A92091-9298-4A45-9D5E-47E67600D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710618" y="2484714"/>
            <a:ext cx="514205" cy="311962"/>
          </a:xfrm>
          <a:prstGeom prst="rect">
            <a:avLst/>
          </a:prstGeom>
        </p:spPr>
      </p:pic>
      <p:pic>
        <p:nvPicPr>
          <p:cNvPr id="14" name="Grafik 13" descr="Boks Eldiveni düz dolguyla">
            <a:extLst>
              <a:ext uri="{FF2B5EF4-FFF2-40B4-BE49-F238E27FC236}">
                <a16:creationId xmlns:a16="http://schemas.microsoft.com/office/drawing/2014/main" xmlns="" id="{BCA7B03A-8FBF-4651-81AF-E325EC3021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10618" y="3148922"/>
            <a:ext cx="572789" cy="347504"/>
          </a:xfrm>
          <a:prstGeom prst="rect">
            <a:avLst/>
          </a:prstGeom>
        </p:spPr>
      </p:pic>
      <p:pic>
        <p:nvPicPr>
          <p:cNvPr id="15" name="Grafik 14" descr="Futbol düz dolguyla">
            <a:extLst>
              <a:ext uri="{FF2B5EF4-FFF2-40B4-BE49-F238E27FC236}">
                <a16:creationId xmlns:a16="http://schemas.microsoft.com/office/drawing/2014/main" xmlns="" id="{7ED02F25-A079-452A-A3B8-3476D06EF28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596561" y="3507366"/>
            <a:ext cx="559409" cy="339387"/>
          </a:xfrm>
          <a:prstGeom prst="rect">
            <a:avLst/>
          </a:prstGeom>
        </p:spPr>
      </p:pic>
      <p:pic>
        <p:nvPicPr>
          <p:cNvPr id="16" name="Grafik 15" descr="Sumo Güreşçisi düz dolguyla">
            <a:extLst>
              <a:ext uri="{FF2B5EF4-FFF2-40B4-BE49-F238E27FC236}">
                <a16:creationId xmlns:a16="http://schemas.microsoft.com/office/drawing/2014/main" xmlns="" id="{3D32B2D3-0F22-4787-AC78-EEA0BB049A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717739" y="3820389"/>
            <a:ext cx="350904" cy="350904"/>
          </a:xfrm>
          <a:prstGeom prst="rect">
            <a:avLst/>
          </a:prstGeom>
        </p:spPr>
      </p:pic>
      <p:pic>
        <p:nvPicPr>
          <p:cNvPr id="17" name="Grafik 16" descr="Yoga düz dolguyla">
            <a:extLst>
              <a:ext uri="{FF2B5EF4-FFF2-40B4-BE49-F238E27FC236}">
                <a16:creationId xmlns:a16="http://schemas.microsoft.com/office/drawing/2014/main" xmlns="" id="{25F629AC-1FB0-4996-986F-16BE605520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676850" y="4528628"/>
            <a:ext cx="490772" cy="297745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627842" y="5507526"/>
            <a:ext cx="3535200" cy="39924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27842" y="3421144"/>
            <a:ext cx="3535200" cy="39924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5031347" y="3920118"/>
            <a:ext cx="855318" cy="39924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6345113" y="3920118"/>
            <a:ext cx="855318" cy="39924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8133762" y="2340530"/>
            <a:ext cx="855318" cy="99794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8247525" y="4709205"/>
            <a:ext cx="855318" cy="99794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ağ Ok 23"/>
          <p:cNvSpPr/>
          <p:nvPr/>
        </p:nvSpPr>
        <p:spPr>
          <a:xfrm>
            <a:off x="216793" y="1777471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ağ Ok 24"/>
          <p:cNvSpPr/>
          <p:nvPr/>
        </p:nvSpPr>
        <p:spPr>
          <a:xfrm>
            <a:off x="230743" y="2826265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Sağ Ok 25"/>
          <p:cNvSpPr/>
          <p:nvPr/>
        </p:nvSpPr>
        <p:spPr>
          <a:xfrm>
            <a:off x="230743" y="3157182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30743" y="3849391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Sağ Ok 27"/>
          <p:cNvSpPr/>
          <p:nvPr/>
        </p:nvSpPr>
        <p:spPr>
          <a:xfrm>
            <a:off x="230743" y="4218184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ağ Ok 28"/>
          <p:cNvSpPr/>
          <p:nvPr/>
        </p:nvSpPr>
        <p:spPr>
          <a:xfrm>
            <a:off x="230743" y="5941394"/>
            <a:ext cx="397099" cy="235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5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xmlns="" id="{BB9C2097-2FE8-47E0-AF38-42ECA926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70890"/>
              </p:ext>
            </p:extLst>
          </p:nvPr>
        </p:nvGraphicFramePr>
        <p:xfrm>
          <a:off x="5453598" y="2333567"/>
          <a:ext cx="4569223" cy="249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982">
                  <a:extLst>
                    <a:ext uri="{9D8B030D-6E8A-4147-A177-3AD203B41FA5}">
                      <a16:colId xmlns:a16="http://schemas.microsoft.com/office/drawing/2014/main" xmlns="" val="2042971388"/>
                    </a:ext>
                  </a:extLst>
                </a:gridCol>
                <a:gridCol w="1763241">
                  <a:extLst>
                    <a:ext uri="{9D8B030D-6E8A-4147-A177-3AD203B41FA5}">
                      <a16:colId xmlns:a16="http://schemas.microsoft.com/office/drawing/2014/main" xmlns="" val="39762243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ALIM OLMAYAN BRANŞLAR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BAŞVURU SAYISI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840540"/>
                  </a:ext>
                </a:extLst>
              </a:tr>
              <a:tr h="372506">
                <a:tc>
                  <a:txBody>
                    <a:bodyPr/>
                    <a:lstStyle/>
                    <a:p>
                      <a:r>
                        <a:rPr lang="tr-T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AEROBİK CİMNASTİK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51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BADMİNTON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 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10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DAĞCILIK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71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OKÇULUK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364088"/>
                  </a:ext>
                </a:extLst>
              </a:tr>
              <a:tr h="356516">
                <a:tc>
                  <a:txBody>
                    <a:bodyPr/>
                    <a:lstStyle/>
                    <a:p>
                      <a:r>
                        <a:rPr lang="tr-TR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TRİATLON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614075"/>
                  </a:ext>
                </a:extLst>
              </a:tr>
            </a:tbl>
          </a:graphicData>
        </a:graphic>
      </p:graphicFrame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xmlns="" id="{1D289734-520B-4AEF-8897-52B395D0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83761"/>
              </p:ext>
            </p:extLst>
          </p:nvPr>
        </p:nvGraphicFramePr>
        <p:xfrm>
          <a:off x="781037" y="292431"/>
          <a:ext cx="446951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866">
                  <a:extLst>
                    <a:ext uri="{9D8B030D-6E8A-4147-A177-3AD203B41FA5}">
                      <a16:colId xmlns:a16="http://schemas.microsoft.com/office/drawing/2014/main" xmlns="" val="1042535438"/>
                    </a:ext>
                  </a:extLst>
                </a:gridCol>
                <a:gridCol w="2053652">
                  <a:extLst>
                    <a:ext uri="{9D8B030D-6E8A-4147-A177-3AD203B41FA5}">
                      <a16:colId xmlns:a16="http://schemas.microsoft.com/office/drawing/2014/main" xmlns="" val="3039545793"/>
                    </a:ext>
                  </a:extLst>
                </a:gridCol>
              </a:tblGrid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ALIM OLAN BRANŞLAR 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TOPLAM BAŞVURU SAYISI (576)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138846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Atıcılık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604183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Atletizm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726247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Basketbol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050022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Bisiklet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3998855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614910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Futbol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9554971"/>
                  </a:ext>
                </a:extLst>
              </a:tr>
              <a:tr h="310170">
                <a:tc>
                  <a:txBody>
                    <a:bodyPr/>
                    <a:lstStyle/>
                    <a:p>
                      <a:r>
                        <a:rPr lang="tr-TR" sz="2000" dirty="0"/>
                        <a:t>Güreş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187470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428254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Karate-Do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696845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/>
                        <a:t>Kürek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9192142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 err="1"/>
                        <a:t>Teakwondo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039463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r>
                        <a:rPr lang="tr-TR" sz="2000" dirty="0"/>
                        <a:t>Voleybol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179461"/>
                  </a:ext>
                </a:extLst>
              </a:tr>
              <a:tr h="305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Yüzme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265557"/>
                  </a:ext>
                </a:extLst>
              </a:tr>
            </a:tbl>
          </a:graphicData>
        </a:graphic>
      </p:graphicFrame>
      <p:pic>
        <p:nvPicPr>
          <p:cNvPr id="7" name="Grafik 6" descr="Basketbol düz dolguyla">
            <a:extLst>
              <a:ext uri="{FF2B5EF4-FFF2-40B4-BE49-F238E27FC236}">
                <a16:creationId xmlns:a16="http://schemas.microsoft.com/office/drawing/2014/main" xmlns="" id="{284D1EB5-59FC-4933-BAD3-7FB10B1BF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55641" y="2133894"/>
            <a:ext cx="559408" cy="339386"/>
          </a:xfrm>
          <a:prstGeom prst="rect">
            <a:avLst/>
          </a:prstGeom>
        </p:spPr>
      </p:pic>
      <p:pic>
        <p:nvPicPr>
          <p:cNvPr id="9" name="Grafik 8" descr="Voleybol düz dolguyla">
            <a:extLst>
              <a:ext uri="{FF2B5EF4-FFF2-40B4-BE49-F238E27FC236}">
                <a16:creationId xmlns:a16="http://schemas.microsoft.com/office/drawing/2014/main" xmlns="" id="{930C3FDC-55D1-4E8F-A8EA-1ACD02BAC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62401" y="5724433"/>
            <a:ext cx="559408" cy="339386"/>
          </a:xfrm>
          <a:prstGeom prst="rect">
            <a:avLst/>
          </a:prstGeom>
        </p:spPr>
      </p:pic>
      <p:pic>
        <p:nvPicPr>
          <p:cNvPr id="11" name="Grafik 10" descr="Futbol düz dolguyla">
            <a:extLst>
              <a:ext uri="{FF2B5EF4-FFF2-40B4-BE49-F238E27FC236}">
                <a16:creationId xmlns:a16="http://schemas.microsoft.com/office/drawing/2014/main" xmlns="" id="{961D68F4-F529-420F-8E3D-4B92ED10B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32421" y="3340931"/>
            <a:ext cx="559409" cy="339387"/>
          </a:xfrm>
          <a:prstGeom prst="rect">
            <a:avLst/>
          </a:prstGeom>
        </p:spPr>
      </p:pic>
      <p:pic>
        <p:nvPicPr>
          <p:cNvPr id="13" name="Grafik 12" descr="Yüzme düz dolguyla">
            <a:extLst>
              <a:ext uri="{FF2B5EF4-FFF2-40B4-BE49-F238E27FC236}">
                <a16:creationId xmlns:a16="http://schemas.microsoft.com/office/drawing/2014/main" xmlns="" id="{CA5905EA-F63E-437D-902E-F454F91916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08488" y="6094788"/>
            <a:ext cx="559408" cy="339386"/>
          </a:xfrm>
          <a:prstGeom prst="rect">
            <a:avLst/>
          </a:prstGeom>
        </p:spPr>
      </p:pic>
      <p:pic>
        <p:nvPicPr>
          <p:cNvPr id="15" name="Grafik 14" descr="Badminton düz dolguyla">
            <a:extLst>
              <a:ext uri="{FF2B5EF4-FFF2-40B4-BE49-F238E27FC236}">
                <a16:creationId xmlns:a16="http://schemas.microsoft.com/office/drawing/2014/main" xmlns="" id="{1F666876-1180-46FB-8502-9E6A77A2F7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81010" y="3362141"/>
            <a:ext cx="533155" cy="323459"/>
          </a:xfrm>
          <a:prstGeom prst="rect">
            <a:avLst/>
          </a:prstGeom>
        </p:spPr>
      </p:pic>
      <p:pic>
        <p:nvPicPr>
          <p:cNvPr id="19" name="Grafik 18" descr="Bisiklet sürme düz dolguyla">
            <a:extLst>
              <a:ext uri="{FF2B5EF4-FFF2-40B4-BE49-F238E27FC236}">
                <a16:creationId xmlns:a16="http://schemas.microsoft.com/office/drawing/2014/main" xmlns="" id="{1837314F-02EE-4577-95D1-DE4A2EEA9D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61336" y="2510505"/>
            <a:ext cx="653713" cy="396600"/>
          </a:xfrm>
          <a:prstGeom prst="rect">
            <a:avLst/>
          </a:prstGeom>
        </p:spPr>
      </p:pic>
      <p:pic>
        <p:nvPicPr>
          <p:cNvPr id="21" name="Grafik 20" descr="Yoga düz dolguyla">
            <a:extLst>
              <a:ext uri="{FF2B5EF4-FFF2-40B4-BE49-F238E27FC236}">
                <a16:creationId xmlns:a16="http://schemas.microsoft.com/office/drawing/2014/main" xmlns="" id="{09211320-8069-4DC5-B0ED-FA2307033E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066482" y="4514034"/>
            <a:ext cx="555327" cy="336910"/>
          </a:xfrm>
          <a:prstGeom prst="rect">
            <a:avLst/>
          </a:prstGeom>
        </p:spPr>
      </p:pic>
      <p:pic>
        <p:nvPicPr>
          <p:cNvPr id="25" name="Grafik 24" descr="Kano düz dolguyla">
            <a:extLst>
              <a:ext uri="{FF2B5EF4-FFF2-40B4-BE49-F238E27FC236}">
                <a16:creationId xmlns:a16="http://schemas.microsoft.com/office/drawing/2014/main" xmlns="" id="{86AAE7D7-F37F-49F9-B862-DA3DE5ABEA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017389" y="4031533"/>
            <a:ext cx="635912" cy="385800"/>
          </a:xfrm>
          <a:prstGeom prst="rect">
            <a:avLst/>
          </a:prstGeom>
        </p:spPr>
      </p:pic>
      <p:pic>
        <p:nvPicPr>
          <p:cNvPr id="27" name="Grafik 26" descr="Kano düz dolguyla">
            <a:extLst>
              <a:ext uri="{FF2B5EF4-FFF2-40B4-BE49-F238E27FC236}">
                <a16:creationId xmlns:a16="http://schemas.microsoft.com/office/drawing/2014/main" xmlns="" id="{C56BBBD3-B0F2-4EA8-A187-1C31C3AD948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984221" y="4870811"/>
            <a:ext cx="692302" cy="420011"/>
          </a:xfrm>
          <a:prstGeom prst="rect">
            <a:avLst/>
          </a:prstGeom>
        </p:spPr>
      </p:pic>
      <p:pic>
        <p:nvPicPr>
          <p:cNvPr id="31" name="Grafik 30" descr="Ok ve yay düz dolguyla">
            <a:extLst>
              <a:ext uri="{FF2B5EF4-FFF2-40B4-BE49-F238E27FC236}">
                <a16:creationId xmlns:a16="http://schemas.microsoft.com/office/drawing/2014/main" xmlns="" id="{2B2BCD78-600E-4C02-A4D1-CFE98EBA25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948969" y="4133959"/>
            <a:ext cx="542210" cy="328952"/>
          </a:xfrm>
          <a:prstGeom prst="rect">
            <a:avLst/>
          </a:prstGeom>
        </p:spPr>
      </p:pic>
      <p:pic>
        <p:nvPicPr>
          <p:cNvPr id="33" name="Grafik 32" descr="Boks Eldiveni düz dolguyla">
            <a:extLst>
              <a:ext uri="{FF2B5EF4-FFF2-40B4-BE49-F238E27FC236}">
                <a16:creationId xmlns:a16="http://schemas.microsoft.com/office/drawing/2014/main" xmlns="" id="{BCE47D04-4B57-4A15-BD3A-DB5A9FC8B0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017389" y="2954369"/>
            <a:ext cx="572789" cy="347504"/>
          </a:xfrm>
          <a:prstGeom prst="rect">
            <a:avLst/>
          </a:prstGeom>
        </p:spPr>
      </p:pic>
      <p:pic>
        <p:nvPicPr>
          <p:cNvPr id="37" name="Grafik 36" descr="Jimnastikçi: Halkalar düz dolguyla">
            <a:extLst>
              <a:ext uri="{FF2B5EF4-FFF2-40B4-BE49-F238E27FC236}">
                <a16:creationId xmlns:a16="http://schemas.microsoft.com/office/drawing/2014/main" xmlns="" id="{5DC81760-2885-4863-8BE2-D056A986473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541023" y="2988386"/>
            <a:ext cx="566134" cy="343467"/>
          </a:xfrm>
          <a:prstGeom prst="rect">
            <a:avLst/>
          </a:prstGeom>
        </p:spPr>
      </p:pic>
      <p:pic>
        <p:nvPicPr>
          <p:cNvPr id="39" name="Grafik 38" descr="Dövüş Sanatları düz dolguyla">
            <a:extLst>
              <a:ext uri="{FF2B5EF4-FFF2-40B4-BE49-F238E27FC236}">
                <a16:creationId xmlns:a16="http://schemas.microsoft.com/office/drawing/2014/main" xmlns="" id="{5D16F181-D115-4D9C-8060-9F03BE497D3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65548" y="5294226"/>
            <a:ext cx="635911" cy="385799"/>
          </a:xfrm>
          <a:prstGeom prst="rect">
            <a:avLst/>
          </a:prstGeom>
        </p:spPr>
      </p:pic>
      <p:pic>
        <p:nvPicPr>
          <p:cNvPr id="45" name="Grafik 44" descr="Sumo Güreşçisi düz dolguyla">
            <a:extLst>
              <a:ext uri="{FF2B5EF4-FFF2-40B4-BE49-F238E27FC236}">
                <a16:creationId xmlns:a16="http://schemas.microsoft.com/office/drawing/2014/main" xmlns="" id="{77D63060-84FB-4839-8D37-36892488CF7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122579" y="3669752"/>
            <a:ext cx="436973" cy="436973"/>
          </a:xfrm>
          <a:prstGeom prst="rect">
            <a:avLst/>
          </a:prstGeom>
        </p:spPr>
      </p:pic>
      <p:pic>
        <p:nvPicPr>
          <p:cNvPr id="47" name="Grafik 46" descr="Dalış düz dolguyla">
            <a:extLst>
              <a:ext uri="{FF2B5EF4-FFF2-40B4-BE49-F238E27FC236}">
                <a16:creationId xmlns:a16="http://schemas.microsoft.com/office/drawing/2014/main" xmlns="" id="{365369AF-BE0E-4706-88B4-08C7A34C8F3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015724" y="4401603"/>
            <a:ext cx="463725" cy="469208"/>
          </a:xfrm>
          <a:prstGeom prst="rect">
            <a:avLst/>
          </a:prstGeom>
        </p:spPr>
      </p:pic>
      <p:pic>
        <p:nvPicPr>
          <p:cNvPr id="51" name="Grafik 50" descr="Engel düz dolguyla">
            <a:extLst>
              <a:ext uri="{FF2B5EF4-FFF2-40B4-BE49-F238E27FC236}">
                <a16:creationId xmlns:a16="http://schemas.microsoft.com/office/drawing/2014/main" xmlns="" id="{ADCB491A-70C4-4C2F-9B67-58F09988A97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2085033" y="1669987"/>
            <a:ext cx="474519" cy="474519"/>
          </a:xfrm>
          <a:prstGeom prst="rect">
            <a:avLst/>
          </a:prstGeom>
        </p:spPr>
      </p:pic>
      <p:pic>
        <p:nvPicPr>
          <p:cNvPr id="53" name="Grafik 52" descr="Tırmanış düz dolguyla">
            <a:extLst>
              <a:ext uri="{FF2B5EF4-FFF2-40B4-BE49-F238E27FC236}">
                <a16:creationId xmlns:a16="http://schemas.microsoft.com/office/drawing/2014/main" xmlns="" id="{71D5C3C6-3828-47C2-BBAD-DD9555EDAE3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7015724" y="3752596"/>
            <a:ext cx="394773" cy="323459"/>
          </a:xfrm>
          <a:prstGeom prst="rect">
            <a:avLst/>
          </a:prstGeom>
        </p:spPr>
      </p:pic>
      <p:pic>
        <p:nvPicPr>
          <p:cNvPr id="55" name="Grafik 54" descr="Islık düz dolguyla">
            <a:extLst>
              <a:ext uri="{FF2B5EF4-FFF2-40B4-BE49-F238E27FC236}">
                <a16:creationId xmlns:a16="http://schemas.microsoft.com/office/drawing/2014/main" xmlns="" id="{13D4B2D4-1E70-4100-A357-A9255DCDAB6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2117251" y="1270392"/>
            <a:ext cx="470050" cy="470050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721217" y="3269655"/>
            <a:ext cx="3837904" cy="48294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21217" y="5663392"/>
            <a:ext cx="3787408" cy="39924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721217" y="4074873"/>
            <a:ext cx="3825025" cy="399245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721217" y="1270742"/>
            <a:ext cx="3841580" cy="399245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721217" y="6094788"/>
            <a:ext cx="3787408" cy="399245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5353883" y="3685600"/>
            <a:ext cx="3787408" cy="448359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0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4148" y="101360"/>
            <a:ext cx="10515600" cy="88096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UZAKTAN İŞLENECEK DERSLER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4" t="20915" r="31030" b="7190"/>
          <a:stretch/>
        </p:blipFill>
        <p:spPr>
          <a:xfrm>
            <a:off x="3343455" y="880946"/>
            <a:ext cx="4821749" cy="5583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3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3144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tr-TR" b="1" u="sng" dirty="0" smtClean="0"/>
              <a:t>Dönem hazırlıkları</a:t>
            </a:r>
            <a:br>
              <a:rPr lang="tr-TR" b="1" u="sng" dirty="0" smtClean="0"/>
            </a:br>
            <a:r>
              <a:rPr lang="tr-TR" b="1" dirty="0" smtClean="0"/>
              <a:t>3. &amp; 4. sınıflar toplantı</a:t>
            </a:r>
            <a:endParaRPr lang="tr-TR" b="1" dirty="0"/>
          </a:p>
        </p:txBody>
      </p:sp>
      <p:pic>
        <p:nvPicPr>
          <p:cNvPr id="1026" name="Picture 2" descr="https://ane.subu.edu.tr/sites/ane.subu.edu.tr/files/2021-09/Ekran%20G%C3%B6r%C3%BCnt%C3%BCs%C3%BC%20%2810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" y="1589314"/>
            <a:ext cx="4969536" cy="279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ne.subu.edu.tr/sites/ane.subu.edu.tr/files/2021-09/Ekran%20G%C3%B6r%C3%BCnt%C3%BCs%C3%BC%20%2814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33" y="3595914"/>
            <a:ext cx="5272874" cy="2964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666</Words>
  <Application>Microsoft Office PowerPoint</Application>
  <PresentationFormat>Özel</PresentationFormat>
  <Paragraphs>351</Paragraphs>
  <Slides>19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  <vt:variant>
        <vt:lpstr>Özel Gösteriler</vt:lpstr>
      </vt:variant>
      <vt:variant>
        <vt:i4>1</vt:i4>
      </vt:variant>
    </vt:vector>
  </HeadingPairs>
  <TitlesOfParts>
    <vt:vector size="21" baseType="lpstr">
      <vt:lpstr>Ofis Teması</vt:lpstr>
      <vt:lpstr>PowerPoint Sunusu</vt:lpstr>
      <vt:lpstr>PowerPoint Sunusu</vt:lpstr>
      <vt:lpstr>KADROMUZ</vt:lpstr>
      <vt:lpstr>BÖLÜM HAKKINDA BİLGİLER</vt:lpstr>
      <vt:lpstr>2021 ANTRENÖRLÜK EĞİTİMİ LİSANS BAŞVURU İSTATİSTİKLERİ</vt:lpstr>
      <vt:lpstr>2021 Yılı Kayıt Olan Öğrenci Bilgileri</vt:lpstr>
      <vt:lpstr>PowerPoint Sunusu</vt:lpstr>
      <vt:lpstr>UZAKTAN İŞLENECEK DERSLER</vt:lpstr>
      <vt:lpstr>Dönem hazırlıkları 3. &amp; 4. sınıflar toplantı</vt:lpstr>
      <vt:lpstr>Dönem hazırlıkları Oryantasyon toplantısı</vt:lpstr>
      <vt:lpstr>Dönem hazırlıkları</vt:lpstr>
      <vt:lpstr>EĞİTİM VE ÖĞRETİM</vt:lpstr>
      <vt:lpstr>LİSANS PROGRAMI REVİZE EDİLDİ</vt:lpstr>
      <vt:lpstr>UZMANLIK HOCALARIMIZ</vt:lpstr>
      <vt:lpstr>HEDEFLERİMİZ</vt:lpstr>
      <vt:lpstr>EĞİTİM VE ÖĞRETİM</vt:lpstr>
      <vt:lpstr>ARAŞTIRMA VE GELİŞTİRME</vt:lpstr>
      <vt:lpstr>ARAŞTIRMA VE GELİŞTİRME</vt:lpstr>
      <vt:lpstr>TEŞEKKÜRLER</vt:lpstr>
      <vt:lpstr>Özel Gösteri 1</vt:lpstr>
    </vt:vector>
  </TitlesOfParts>
  <Company>Sakarya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aidata</dc:creator>
  <cp:lastModifiedBy>İS</cp:lastModifiedBy>
  <cp:revision>68</cp:revision>
  <dcterms:created xsi:type="dcterms:W3CDTF">2021-09-13T08:49:54Z</dcterms:created>
  <dcterms:modified xsi:type="dcterms:W3CDTF">2021-09-27T06:25:07Z</dcterms:modified>
</cp:coreProperties>
</file>