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handoutMasterIdLst>
    <p:handoutMasterId r:id="rId20"/>
  </p:handoutMasterIdLst>
  <p:sldIdLst>
    <p:sldId id="282" r:id="rId2"/>
    <p:sldId id="277" r:id="rId3"/>
    <p:sldId id="259" r:id="rId4"/>
    <p:sldId id="268" r:id="rId5"/>
    <p:sldId id="281" r:id="rId6"/>
    <p:sldId id="280" r:id="rId7"/>
    <p:sldId id="279" r:id="rId8"/>
    <p:sldId id="271" r:id="rId9"/>
    <p:sldId id="283" r:id="rId10"/>
    <p:sldId id="275" r:id="rId11"/>
    <p:sldId id="278" r:id="rId12"/>
    <p:sldId id="269" r:id="rId13"/>
    <p:sldId id="270" r:id="rId14"/>
    <p:sldId id="272" r:id="rId15"/>
    <p:sldId id="273" r:id="rId16"/>
    <p:sldId id="284" r:id="rId17"/>
    <p:sldId id="267" r:id="rId18"/>
  </p:sldIdLst>
  <p:sldSz cx="12192000" cy="6858000"/>
  <p:notesSz cx="6858000" cy="9144000"/>
  <p:custShowLst>
    <p:custShow name="Özel Gösteri 1" id="0">
      <p:sldLst>
        <p:sld r:id="rId3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49E7F44-E670-48D4-B9AF-04BFF87B4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13716C-80D3-4C35-A53D-A5AD2E0C2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621C-B882-4D70-B106-289A524AF033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644DA3-B629-42EB-A2F2-2956E52EA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01DD1E-F60F-41B8-8F09-7F7224E74B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0A07-58F8-4060-B91E-D0BC06613B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95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EDB0-EEE9-4B7A-A2DC-2518501A7AE2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11C61-8028-47EE-A3C9-E7A238B693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8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İsimler ve foto gelecek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5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Kabul edilen öğrenciler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8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81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47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2021 şimdiye</a:t>
            </a:r>
            <a:r>
              <a:rPr lang="tr-TR" baseline="0" dirty="0"/>
              <a:t> kadar yada ilk altı gerçekleşen, patent ve iş birliği nedir? Google akademi atıf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3782FC-DC33-4685-9915-0CB42573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8BC13B3-C788-4F6F-B525-4AB9B85C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AD535E-82FA-4EBA-BDD7-B448D303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AD41F7-A669-4C85-8803-B2248540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2B3FB3-970B-4D6B-B134-F9B94398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5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F034D8-6ED7-4288-AA4F-5B27238C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4AA9E24-7349-4690-9AFB-72437811A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337ED3-4A3B-4EAA-8A48-CFAF3E22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D8B46D-77D7-4DDE-B80C-5E346E4C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C1478-4944-4A89-B70B-CF303F8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0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7600D5-E054-4020-9CA8-F54F3FE3D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C7A75C-954F-4BF0-AF2E-4F970F69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1F6EF7-8DD3-447F-B1C4-EB50B116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F69770-A21D-4968-A04A-6A619AC1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2986A5-7B2F-4EA4-B0B3-E83AD9C6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35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337FE2-DD02-445E-89ED-CCDC7E25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71E9A-E6D3-4A63-AABE-35D14CF9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27FE24-0512-4D1F-97F6-66B5F398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850E71-5ED8-41C2-B055-FF3A06A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BEC642-02D4-42B2-83AE-6438845D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8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3D599-E48A-4729-BAB2-2B3DD78D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AA8AB4-199B-4447-A8C6-836D6405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7B04B5-22E6-4321-8651-D719A017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BEB87A-1661-4527-828F-48A8E4AB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918C9E-0470-4B2A-A91D-B31D7FE4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68016-DAF0-4A1B-81C1-96F051A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EE8D72-F87B-4309-A0BC-6AE6DA31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5D5040-3E24-4C6A-8E9B-09C460428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BEC142-ED95-428A-9AB0-50AE1043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5E0A16-6EE9-415E-B8CD-E8B95E7F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1DF5D7-2131-4CDC-8AF0-5E7124A6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17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855D27-531E-4FC5-BD32-E9309080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7E5E70-3642-4067-849D-57ABE55B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496C1E-987C-45C6-BA33-761EFD28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AFE8DB-CCBA-4757-ABCB-47A5B692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C2DF25-1DCE-4C5B-8351-25AFE7D04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414A07-23E6-45E3-90F7-E6F20634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A89BC33-C443-4BF0-9A6A-FB8E5B75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336B082-CA58-4565-A632-DA4198D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53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D4150-4552-4B4F-BD16-D7876AC2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C7B3975-CD75-4AB1-9D8F-43A9B40F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9661CA-49D5-498B-8696-3B63C36B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645D1C-42E4-4E44-87C4-1E37AE3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40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70D44CC-781E-4CBB-8528-02A3E108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D6E68FA-FFBE-4952-BD33-4142F6C9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D62471-8021-4FA9-A91A-545F5637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DB8C8-924B-4C47-9AB9-D56AAD3D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2F8BD-01F0-4F87-8C66-FDFD7629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78FBD9-11DD-47F9-8107-118A072E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5A6039-5ADB-47E2-91E7-521254D7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FC8AFE8-16BF-47D5-A181-32D78342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AC394A-0A72-4898-BDB8-3D741260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0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7E374E-82EC-4BE6-9C5A-436EB39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FE0DF51-6882-431C-92C3-263167CA9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1E08B62-459E-4BEF-B553-0AACCD7B0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93EAE4-F751-4111-BAB0-2B5966E3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535CC9-8F29-4DAB-91DD-0764DDA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CB9830-793F-4EB7-95CF-903FF62A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8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2D6F709-6B58-43CD-9E75-FAB4DC12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EDD4F5-42B4-4DFB-85F0-79B86AF7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02D367-66E1-475E-94CF-1BCF7A6D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9DF8-9A6B-4DD0-BF4D-0097EC0C6AD9}" type="datetimeFigureOut">
              <a:rPr lang="tr-TR" smtClean="0"/>
              <a:t>28.09.2022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749F02-54DA-4D5C-A66E-BB35F40C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9307D7-EFCA-4869-AED7-B5366AE7D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1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image" Target="../media/image41.svg"/><Relationship Id="rId21" Type="http://schemas.openxmlformats.org/officeDocument/2006/relationships/image" Target="../media/image23.svg"/><Relationship Id="rId34" Type="http://schemas.openxmlformats.org/officeDocument/2006/relationships/image" Target="../media/image19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39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29.svg"/><Relationship Id="rId30" Type="http://schemas.openxmlformats.org/officeDocument/2006/relationships/image" Target="../media/image17.png"/><Relationship Id="rId35" Type="http://schemas.openxmlformats.org/officeDocument/2006/relationships/image" Target="../media/image37.svg"/><Relationship Id="rId8" Type="http://schemas.openxmlformats.org/officeDocument/2006/relationships/image" Target="../media/image6.png"/><Relationship Id="rId3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5.svg"/><Relationship Id="rId12" Type="http://schemas.openxmlformats.org/officeDocument/2006/relationships/image" Target="../media/image27.png"/><Relationship Id="rId17" Type="http://schemas.openxmlformats.org/officeDocument/2006/relationships/image" Target="../media/image39.svg"/><Relationship Id="rId25" Type="http://schemas.openxmlformats.org/officeDocument/2006/relationships/image" Target="../media/image31.svg"/><Relationship Id="rId33" Type="http://schemas.openxmlformats.org/officeDocument/2006/relationships/image" Target="../media/image13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1.svg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image" Target="../media/image23.svg"/><Relationship Id="rId5" Type="http://schemas.openxmlformats.org/officeDocument/2006/relationships/image" Target="../media/image11.svg"/><Relationship Id="rId15" Type="http://schemas.openxmlformats.org/officeDocument/2006/relationships/image" Target="../media/image35.svg"/><Relationship Id="rId23" Type="http://schemas.openxmlformats.org/officeDocument/2006/relationships/image" Target="../media/image9.svg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5.svg"/><Relationship Id="rId31" Type="http://schemas.openxmlformats.org/officeDocument/2006/relationships/image" Target="../media/image43.svg"/><Relationship Id="rId4" Type="http://schemas.openxmlformats.org/officeDocument/2006/relationships/image" Target="../media/image23.png"/><Relationship Id="rId9" Type="http://schemas.openxmlformats.org/officeDocument/2006/relationships/image" Target="../media/image19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17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25.png"/><Relationship Id="rId3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Arka planda gökyüzüyle potaya düşen basketbol topu">
            <a:extLst>
              <a:ext uri="{FF2B5EF4-FFF2-40B4-BE49-F238E27FC236}">
                <a16:creationId xmlns:a16="http://schemas.microsoft.com/office/drawing/2014/main" id="{6982C9E8-CD97-AEF3-F8E5-9508304A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954" b="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  <a:latin typeface="+mn-lt"/>
              </a:rPr>
              <a:t>SPOR BİLİMLERİ FAKÜLTESİ </a:t>
            </a:r>
            <a:endParaRPr lang="x-none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B8502D-C3CA-B14C-A18A-BF3DCBCF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ANTRENÖRLÜK EĞİTİMİ BÖLÜMÜ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773" y="149393"/>
            <a:ext cx="10515600" cy="67455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LİSANS PROGRAMI REVİZE EDİLDİ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6AA2414-5786-4584-B9C4-AF72CAD7F974}"/>
              </a:ext>
            </a:extLst>
          </p:cNvPr>
          <p:cNvGrpSpPr/>
          <p:nvPr/>
        </p:nvGrpSpPr>
        <p:grpSpPr>
          <a:xfrm>
            <a:off x="2493954" y="1061760"/>
            <a:ext cx="6820526" cy="5324558"/>
            <a:chOff x="2493954" y="1061760"/>
            <a:chExt cx="6820526" cy="5324558"/>
          </a:xfrm>
        </p:grpSpPr>
        <p:pic>
          <p:nvPicPr>
            <p:cNvPr id="4" name="Resim 3" descr="tablo içeren bir resim&#10;&#10;Açıklama otomatik olarak oluşturuldu">
              <a:extLst>
                <a:ext uri="{FF2B5EF4-FFF2-40B4-BE49-F238E27FC236}">
                  <a16:creationId xmlns:a16="http://schemas.microsoft.com/office/drawing/2014/main" id="{463FA19C-BE2B-46D9-80BA-8988623A8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9" t="38865" r="7459" b="21772"/>
            <a:stretch/>
          </p:blipFill>
          <p:spPr>
            <a:xfrm>
              <a:off x="2493955" y="3688088"/>
              <a:ext cx="6820525" cy="269823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6" name="Resim 5" descr="tablo içeren bir resim&#10;&#10;Açıklama otomatik olarak oluşturuldu">
              <a:extLst>
                <a:ext uri="{FF2B5EF4-FFF2-40B4-BE49-F238E27FC236}">
                  <a16:creationId xmlns:a16="http://schemas.microsoft.com/office/drawing/2014/main" id="{B92B8D36-8BBF-4534-9966-3BD8EB09C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55477" r="7418" b="29826"/>
            <a:stretch/>
          </p:blipFill>
          <p:spPr>
            <a:xfrm>
              <a:off x="2493955" y="2665708"/>
              <a:ext cx="6820525" cy="100739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7" name="Resim 6" descr="tablo içeren bir resim&#10;&#10;Açıklama otomatik olarak oluşturuldu">
              <a:extLst>
                <a:ext uri="{FF2B5EF4-FFF2-40B4-BE49-F238E27FC236}">
                  <a16:creationId xmlns:a16="http://schemas.microsoft.com/office/drawing/2014/main" id="{2D792800-5043-406F-A6D4-1D4398088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30810" r="7418" b="46361"/>
            <a:stretch/>
          </p:blipFill>
          <p:spPr>
            <a:xfrm>
              <a:off x="2493954" y="1061760"/>
              <a:ext cx="6820525" cy="1564822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1607572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8416" y="500036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UZMANLIK HOCALARIMIZ</a:t>
            </a:r>
            <a:endParaRPr lang="tr-TR" sz="3600" dirty="0"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8" t="61752" r="39138" b="13725"/>
          <a:stretch/>
        </p:blipFill>
        <p:spPr>
          <a:xfrm>
            <a:off x="8711079" y="2868195"/>
            <a:ext cx="950259" cy="16817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4" t="62275" r="51417" b="13725"/>
          <a:stretch/>
        </p:blipFill>
        <p:spPr>
          <a:xfrm>
            <a:off x="7444543" y="2904054"/>
            <a:ext cx="887506" cy="16458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0" t="29804" r="26985" b="42953"/>
          <a:stretch/>
        </p:blipFill>
        <p:spPr>
          <a:xfrm>
            <a:off x="6058990" y="2708563"/>
            <a:ext cx="1006523" cy="18682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8" t="29804" r="50314" b="43345"/>
          <a:stretch/>
        </p:blipFill>
        <p:spPr>
          <a:xfrm>
            <a:off x="3128438" y="2672704"/>
            <a:ext cx="1111623" cy="184138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29805" r="62005" b="44391"/>
          <a:stretch/>
        </p:blipFill>
        <p:spPr>
          <a:xfrm>
            <a:off x="1115126" y="2708563"/>
            <a:ext cx="1387053" cy="176966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2C3694F-4963-4BF2-BD56-F40EB965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1" t="36277" r="17746" b="30482"/>
          <a:stretch/>
        </p:blipFill>
        <p:spPr>
          <a:xfrm>
            <a:off x="4774004" y="3152664"/>
            <a:ext cx="924406" cy="132556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250C3068-704C-4269-9761-507BF5AA98D0}"/>
              </a:ext>
            </a:extLst>
          </p:cNvPr>
          <p:cNvSpPr txBox="1"/>
          <p:nvPr/>
        </p:nvSpPr>
        <p:spPr>
          <a:xfrm>
            <a:off x="4866320" y="2757358"/>
            <a:ext cx="89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Atıcılık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288925"/>
            <a:ext cx="10515600" cy="892175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6">
                    <a:lumMod val="50000"/>
                  </a:schemeClr>
                </a:solidFill>
              </a:rPr>
              <a:t>HEDEFLERİMİZ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62850"/>
              </p:ext>
            </p:extLst>
          </p:nvPr>
        </p:nvGraphicFramePr>
        <p:xfrm>
          <a:off x="481209" y="1294230"/>
          <a:ext cx="11166841" cy="4867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92462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AMAÇ 1  </a:t>
                      </a: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olmak. </a:t>
                      </a:r>
                      <a:endParaRPr lang="tr-TR" sz="1600" b="1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9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GERÇEKLEŞME ORANI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71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Üniversitemizi ilk sırada tercih eden öğrenci sayısı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%93,75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Bölüm/Program doluluk oranları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%100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Uluslararası öğrenci sayısı.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%40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Değişim Programları ile Gelen Öğrenci Sayısı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%0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00509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873637" y="39704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32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560472" y="39704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33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788677" y="452628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466462" y="452628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856003" y="4974636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0524738" y="49746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4932145" y="55681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10610165" y="556814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2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7936" y="333419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EĞİTİM VE ÖĞRETİM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67781"/>
              </p:ext>
            </p:extLst>
          </p:nvPr>
        </p:nvGraphicFramePr>
        <p:xfrm>
          <a:off x="367937" y="1658982"/>
          <a:ext cx="11562735" cy="29949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1157630702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153691121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68403656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29131858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319417186"/>
                    </a:ext>
                  </a:extLst>
                </a:gridCol>
              </a:tblGrid>
              <a:tr h="9793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92005"/>
                  </a:ext>
                </a:extLst>
              </a:tr>
              <a:tr h="98954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güncellemek. </a:t>
                      </a:r>
                      <a:endParaRPr kumimoji="0" lang="tr-TR" sz="1600" b="0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37816"/>
                  </a:ext>
                </a:extLst>
              </a:tr>
              <a:tr h="389016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4407"/>
                  </a:ext>
                </a:extLst>
              </a:tr>
              <a:tr h="6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GERÇEKLEŞME ORANI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1658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43860"/>
              </p:ext>
            </p:extLst>
          </p:nvPr>
        </p:nvGraphicFramePr>
        <p:xfrm>
          <a:off x="367936" y="4670501"/>
          <a:ext cx="11562735" cy="844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3945067863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083702189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280223367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672668288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077194262"/>
                    </a:ext>
                  </a:extLst>
                </a:gridCol>
              </a:tblGrid>
              <a:tr h="8443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Paydaş beklentileri doğrultusunda   güncellenen program sayısı.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473" y="102911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ARAŞTIRMA VE GELİŞTİRME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75439"/>
              </p:ext>
            </p:extLst>
          </p:nvPr>
        </p:nvGraphicFramePr>
        <p:xfrm>
          <a:off x="368300" y="2488383"/>
          <a:ext cx="11586859" cy="288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718">
                  <a:extLst>
                    <a:ext uri="{9D8B030D-6E8A-4147-A177-3AD203B41FA5}">
                      <a16:colId xmlns:a16="http://schemas.microsoft.com/office/drawing/2014/main" val="3924085095"/>
                    </a:ext>
                  </a:extLst>
                </a:gridCol>
                <a:gridCol w="1436697">
                  <a:extLst>
                    <a:ext uri="{9D8B030D-6E8A-4147-A177-3AD203B41FA5}">
                      <a16:colId xmlns:a16="http://schemas.microsoft.com/office/drawing/2014/main" val="1424688708"/>
                    </a:ext>
                  </a:extLst>
                </a:gridCol>
                <a:gridCol w="1563839">
                  <a:extLst>
                    <a:ext uri="{9D8B030D-6E8A-4147-A177-3AD203B41FA5}">
                      <a16:colId xmlns:a16="http://schemas.microsoft.com/office/drawing/2014/main" val="1334047098"/>
                    </a:ext>
                  </a:extLst>
                </a:gridCol>
                <a:gridCol w="1204605">
                  <a:extLst>
                    <a:ext uri="{9D8B030D-6E8A-4147-A177-3AD203B41FA5}">
                      <a16:colId xmlns:a16="http://schemas.microsoft.com/office/drawing/2014/main" val="1766267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PERFORMANS GÖSTERGELERİ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6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GERÇEKLEŞEN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Kabul edilen araştırma projesi ve patent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360301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SSCI ve AHCI tarafından taranan dergilerde yayımlanan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91958"/>
                  </a:ext>
                </a:extLst>
              </a:tr>
              <a:tr h="46306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SSCI ve AHCI dışındaki indeksler tarafından taranan dergilerde yayımlanan makale sayısı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3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Toplam atıf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372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6853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Ar-Ge Kapsamında Paydaşlarla yapılan işbirliği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321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939"/>
              </p:ext>
            </p:extLst>
          </p:nvPr>
        </p:nvGraphicFramePr>
        <p:xfrm>
          <a:off x="379175" y="958851"/>
          <a:ext cx="11579166" cy="15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166">
                  <a:extLst>
                    <a:ext uri="{9D8B030D-6E8A-4147-A177-3AD203B41FA5}">
                      <a16:colId xmlns:a16="http://schemas.microsoft.com/office/drawing/2014/main" val="3924085095"/>
                    </a:ext>
                  </a:extLst>
                </a:gridCol>
              </a:tblGrid>
              <a:tr h="505136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                                                                                     STRATEJİK AMAÇ 2</a:t>
                      </a:r>
                    </a:p>
                    <a:p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Bölgesel,</a:t>
                      </a:r>
                      <a:r>
                        <a:rPr lang="tr-TR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ulusal ve uluslararası ihtiyaçlar doğrultusunda araştırmalar yapıp, teknoloji geliştirerek nitelikli ve ticarileşebilir Ar-Ge çalışmaları yapmak.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6723"/>
                  </a:ext>
                </a:extLst>
              </a:tr>
              <a:tr h="6600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Hedef 2.1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tr-TR" sz="1600" b="0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Paydaş ihtiyaçlarını dikkate alarak Ar-Ge çalışmalarını arttırmak.</a:t>
                      </a:r>
                      <a:endParaRPr lang="tr-TR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36030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68300" y="6330774"/>
            <a:ext cx="1808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 </a:t>
            </a:r>
          </a:p>
          <a:p>
            <a:r>
              <a:rPr lang="tr-TR" sz="1000" dirty="0"/>
              <a:t>*Google Akademik verileri 15.09.2022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42140"/>
              </p:ext>
            </p:extLst>
          </p:nvPr>
        </p:nvGraphicFramePr>
        <p:xfrm>
          <a:off x="386473" y="5589094"/>
          <a:ext cx="8128000" cy="7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20491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2248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77875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6935641"/>
                    </a:ext>
                  </a:extLst>
                </a:gridCol>
              </a:tblGrid>
              <a:tr h="426695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*2021 Yayın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Atıf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0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/>
                        <a:t>*2022 Yayın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Atıf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7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0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79900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ARAŞTIRMA VE GELİŞTİRME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13983"/>
              </p:ext>
            </p:extLst>
          </p:nvPr>
        </p:nvGraphicFramePr>
        <p:xfrm>
          <a:off x="677334" y="1144609"/>
          <a:ext cx="10035491" cy="487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169">
                  <a:extLst>
                    <a:ext uri="{9D8B030D-6E8A-4147-A177-3AD203B41FA5}">
                      <a16:colId xmlns:a16="http://schemas.microsoft.com/office/drawing/2014/main" val="1575695760"/>
                    </a:ext>
                  </a:extLst>
                </a:gridCol>
                <a:gridCol w="599729">
                  <a:extLst>
                    <a:ext uri="{9D8B030D-6E8A-4147-A177-3AD203B41FA5}">
                      <a16:colId xmlns:a16="http://schemas.microsoft.com/office/drawing/2014/main" val="95564344"/>
                    </a:ext>
                  </a:extLst>
                </a:gridCol>
                <a:gridCol w="840933">
                  <a:extLst>
                    <a:ext uri="{9D8B030D-6E8A-4147-A177-3AD203B41FA5}">
                      <a16:colId xmlns:a16="http://schemas.microsoft.com/office/drawing/2014/main" val="48650849"/>
                    </a:ext>
                  </a:extLst>
                </a:gridCol>
                <a:gridCol w="761340">
                  <a:extLst>
                    <a:ext uri="{9D8B030D-6E8A-4147-A177-3AD203B41FA5}">
                      <a16:colId xmlns:a16="http://schemas.microsoft.com/office/drawing/2014/main" val="3410503921"/>
                    </a:ext>
                  </a:extLst>
                </a:gridCol>
                <a:gridCol w="796082">
                  <a:extLst>
                    <a:ext uri="{9D8B030D-6E8A-4147-A177-3AD203B41FA5}">
                      <a16:colId xmlns:a16="http://schemas.microsoft.com/office/drawing/2014/main" val="2273076671"/>
                    </a:ext>
                  </a:extLst>
                </a:gridCol>
                <a:gridCol w="714257">
                  <a:extLst>
                    <a:ext uri="{9D8B030D-6E8A-4147-A177-3AD203B41FA5}">
                      <a16:colId xmlns:a16="http://schemas.microsoft.com/office/drawing/2014/main" val="2214562879"/>
                    </a:ext>
                  </a:extLst>
                </a:gridCol>
                <a:gridCol w="709202">
                  <a:extLst>
                    <a:ext uri="{9D8B030D-6E8A-4147-A177-3AD203B41FA5}">
                      <a16:colId xmlns:a16="http://schemas.microsoft.com/office/drawing/2014/main" val="1629174098"/>
                    </a:ext>
                  </a:extLst>
                </a:gridCol>
                <a:gridCol w="722336">
                  <a:extLst>
                    <a:ext uri="{9D8B030D-6E8A-4147-A177-3AD203B41FA5}">
                      <a16:colId xmlns:a16="http://schemas.microsoft.com/office/drawing/2014/main" val="2099464300"/>
                    </a:ext>
                  </a:extLst>
                </a:gridCol>
                <a:gridCol w="681439">
                  <a:extLst>
                    <a:ext uri="{9D8B030D-6E8A-4147-A177-3AD203B41FA5}">
                      <a16:colId xmlns:a16="http://schemas.microsoft.com/office/drawing/2014/main" val="1501196425"/>
                    </a:ext>
                  </a:extLst>
                </a:gridCol>
                <a:gridCol w="680403">
                  <a:extLst>
                    <a:ext uri="{9D8B030D-6E8A-4147-A177-3AD203B41FA5}">
                      <a16:colId xmlns:a16="http://schemas.microsoft.com/office/drawing/2014/main" val="2956282324"/>
                    </a:ext>
                  </a:extLst>
                </a:gridCol>
                <a:gridCol w="654423">
                  <a:extLst>
                    <a:ext uri="{9D8B030D-6E8A-4147-A177-3AD203B41FA5}">
                      <a16:colId xmlns:a16="http://schemas.microsoft.com/office/drawing/2014/main" val="1719752413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30012499"/>
                    </a:ext>
                  </a:extLst>
                </a:gridCol>
                <a:gridCol w="744072">
                  <a:extLst>
                    <a:ext uri="{9D8B030D-6E8A-4147-A177-3AD203B41FA5}">
                      <a16:colId xmlns:a16="http://schemas.microsoft.com/office/drawing/2014/main" val="156238719"/>
                    </a:ext>
                  </a:extLst>
                </a:gridCol>
              </a:tblGrid>
              <a:tr h="1546041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BÖLÜM</a:t>
                      </a:r>
                      <a:endParaRPr lang="tr-TR" sz="18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Tübitak</a:t>
                      </a: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(Lisans Bitirme)</a:t>
                      </a:r>
                    </a:p>
                    <a:p>
                      <a:pPr algn="ctr"/>
                      <a:endParaRPr lang="tr-TR" sz="1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BAP</a:t>
                      </a:r>
                      <a:endParaRPr lang="tr-TR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tr-TR" sz="1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6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Tübitak</a:t>
                      </a:r>
                      <a:r>
                        <a:rPr lang="tr-TR" sz="1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2219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19330"/>
                  </a:ext>
                </a:extLst>
              </a:tr>
              <a:tr h="455917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ANTRENÖRLÜK EĞİTİMİ</a:t>
                      </a:r>
                      <a:endParaRPr lang="tr-TR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tr-TR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949153"/>
                  </a:ext>
                </a:extLst>
              </a:tr>
              <a:tr h="144373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93674"/>
                  </a:ext>
                </a:extLst>
              </a:tr>
              <a:tr h="142501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33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C874C-1F13-49BD-8881-11A3962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976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Sosyal Medyada Biz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50715C-33F9-443F-88D2-F7DE98FFBE74}"/>
              </a:ext>
            </a:extLst>
          </p:cNvPr>
          <p:cNvSpPr txBox="1"/>
          <p:nvPr/>
        </p:nvSpPr>
        <p:spPr>
          <a:xfrm>
            <a:off x="1737608" y="2330412"/>
            <a:ext cx="41835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Instagram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subusporbilimleri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Twitter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subuantrenorluk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>
                <a:solidFill>
                  <a:srgbClr val="333333"/>
                </a:solidFill>
                <a:effectLst/>
              </a:rPr>
              <a:t>Facebook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subuantrenorluk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YouTube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SUBUSporBilimleriFak</a:t>
            </a:r>
            <a:endParaRPr lang="tr-TR" sz="200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5" name="Resim 14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FF233491-FA90-43A3-8021-269BC8E7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586" r="9098" b="69857"/>
          <a:stretch/>
        </p:blipFill>
        <p:spPr>
          <a:xfrm>
            <a:off x="1262237" y="4158883"/>
            <a:ext cx="486234" cy="507960"/>
          </a:xfrm>
          <a:prstGeom prst="rect">
            <a:avLst/>
          </a:prstGeom>
        </p:spPr>
      </p:pic>
      <p:pic>
        <p:nvPicPr>
          <p:cNvPr id="17" name="Resim 16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48687D2A-04C8-4A65-9ADA-7F0229D5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3586" r="37869" b="68906"/>
          <a:stretch/>
        </p:blipFill>
        <p:spPr>
          <a:xfrm>
            <a:off x="1247246" y="2298700"/>
            <a:ext cx="486555" cy="525089"/>
          </a:xfrm>
          <a:prstGeom prst="rect">
            <a:avLst/>
          </a:prstGeom>
        </p:spPr>
      </p:pic>
      <p:pic>
        <p:nvPicPr>
          <p:cNvPr id="18" name="Resim 17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F2EF4D8F-2F67-4D89-A779-E13BAB2EC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37397" r="67479" b="34693"/>
          <a:stretch/>
        </p:blipFill>
        <p:spPr>
          <a:xfrm>
            <a:off x="1263820" y="2873890"/>
            <a:ext cx="486555" cy="558635"/>
          </a:xfrm>
          <a:prstGeom prst="rect">
            <a:avLst/>
          </a:prstGeom>
        </p:spPr>
      </p:pic>
      <p:pic>
        <p:nvPicPr>
          <p:cNvPr id="19" name="Resim 18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EFB54684-3A43-4F47-9725-001433E5C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04" r="67684" b="68132"/>
          <a:stretch/>
        </p:blipFill>
        <p:spPr>
          <a:xfrm>
            <a:off x="1232256" y="3518110"/>
            <a:ext cx="500621" cy="5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VE DEĞERLENDİRME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38200" y="1967875"/>
            <a:ext cx="9291484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AKREDİTASYON BAŞVURUSU YAPILDI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 LİSANS PROGRAMI GÜNCELLENDİ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SAYFASI GÜNCELLENDİ, SOSYAL MEDYA HESAPLARI AKTİF OLARAK KULLANILIYOR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0707" b="4672"/>
          <a:stretch/>
        </p:blipFill>
        <p:spPr>
          <a:xfrm>
            <a:off x="6140246" y="3708000"/>
            <a:ext cx="582400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200" b="1" dirty="0"/>
              <a:t>İÇERİK</a:t>
            </a:r>
            <a:r>
              <a:rPr lang="tr-TR" sz="2200" dirty="0"/>
              <a:t> 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/>
              <a:t>Bölüm Hakkında </a:t>
            </a:r>
          </a:p>
          <a:p>
            <a:r>
              <a:rPr lang="tr-TR" sz="2200" dirty="0" smtClean="0"/>
              <a:t>Akreditasyon </a:t>
            </a:r>
            <a:r>
              <a:rPr lang="tr-TR" sz="2200" dirty="0"/>
              <a:t>Başvurusu </a:t>
            </a:r>
          </a:p>
          <a:p>
            <a:r>
              <a:rPr lang="tr-TR" sz="2200" dirty="0"/>
              <a:t>Lisans Programı</a:t>
            </a:r>
          </a:p>
          <a:p>
            <a:r>
              <a:rPr lang="tr-TR" sz="2200" dirty="0"/>
              <a:t>Uzmanlık Hocalarımız</a:t>
            </a:r>
          </a:p>
          <a:p>
            <a:r>
              <a:rPr lang="tr-TR" sz="2200" dirty="0"/>
              <a:t>Hedeflerimiz</a:t>
            </a:r>
          </a:p>
          <a:p>
            <a:r>
              <a:rPr lang="tr-TR" sz="2200" dirty="0"/>
              <a:t>Stratejik Amaç </a:t>
            </a:r>
          </a:p>
          <a:p>
            <a:endParaRPr lang="tr-T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izüstü Güvenli">
            <a:extLst>
              <a:ext uri="{FF2B5EF4-FFF2-40B4-BE49-F238E27FC236}">
                <a16:creationId xmlns:a16="http://schemas.microsoft.com/office/drawing/2014/main" id="{55A700DB-AC3B-EF03-33BC-D96F74206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047" y="605679"/>
            <a:ext cx="10515600" cy="640416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KADROMUZ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0499"/>
              </p:ext>
            </p:extLst>
          </p:nvPr>
        </p:nvGraphicFramePr>
        <p:xfrm>
          <a:off x="623047" y="1172714"/>
          <a:ext cx="10904390" cy="414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458">
                  <a:extLst>
                    <a:ext uri="{9D8B030D-6E8A-4147-A177-3AD203B41FA5}">
                      <a16:colId xmlns:a16="http://schemas.microsoft.com/office/drawing/2014/main" val="120425226"/>
                    </a:ext>
                  </a:extLst>
                </a:gridCol>
                <a:gridCol w="2023672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2113613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1057517862"/>
                    </a:ext>
                  </a:extLst>
                </a:gridCol>
                <a:gridCol w="1139253">
                  <a:extLst>
                    <a:ext uri="{9D8B030D-6E8A-4147-A177-3AD203B41FA5}">
                      <a16:colId xmlns:a16="http://schemas.microsoft.com/office/drawing/2014/main" val="124694780"/>
                    </a:ext>
                  </a:extLst>
                </a:gridCol>
                <a:gridCol w="1873770">
                  <a:extLst>
                    <a:ext uri="{9D8B030D-6E8A-4147-A177-3AD203B41FA5}">
                      <a16:colId xmlns:a16="http://schemas.microsoft.com/office/drawing/2014/main" val="306061232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46129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Prof.Dr</a:t>
                      </a: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Doç</a:t>
                      </a: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Dr.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tr-TR" sz="1600" b="1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. Üyesi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Öğrt</a:t>
                      </a:r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600" b="1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Gör</a:t>
                      </a:r>
                      <a:endParaRPr lang="tr-TR" sz="1600" b="1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Arş</a:t>
                      </a: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Gör. 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Toplam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3569001">
                <a:tc>
                  <a:txBody>
                    <a:bodyPr/>
                    <a:lstStyle/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Antrenörlük</a:t>
                      </a:r>
                      <a:r>
                        <a:rPr lang="tr-TR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Eğitimi </a:t>
                      </a:r>
                      <a:r>
                        <a:rPr lang="tr-TR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Bölümü</a:t>
                      </a: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Ertuğrul Gelen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-Malik </a:t>
                      </a:r>
                      <a:r>
                        <a:rPr lang="tr-TR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Beyleroğlu</a:t>
                      </a:r>
                      <a:endParaRPr lang="tr-TR" sz="1600" dirty="0"/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-İhsan Sarı</a:t>
                      </a:r>
                    </a:p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-İpek Eroğlu </a:t>
                      </a:r>
                      <a:r>
                        <a:rPr lang="tr-TR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Kolayiş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-Murat Çilli</a:t>
                      </a: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-Volkan Sert</a:t>
                      </a: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-Esra Atış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tr-TR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-Ayşenur Turgut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-Barbaros Demirtaş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-Doğuş Bakıcı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-Merve Nur Yaşar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Onur </a:t>
                      </a:r>
                      <a:r>
                        <a:rPr lang="tr-TR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Çakır</a:t>
                      </a:r>
                      <a:endParaRPr lang="tr-TR" sz="1600" dirty="0">
                        <a:solidFill>
                          <a:schemeClr val="accent5">
                            <a:lumMod val="7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</a:tbl>
          </a:graphicData>
        </a:graphic>
      </p:graphicFrame>
      <p:sp>
        <p:nvSpPr>
          <p:cNvPr id="17" name="Dikdörtgen 16"/>
          <p:cNvSpPr/>
          <p:nvPr/>
        </p:nvSpPr>
        <p:spPr>
          <a:xfrm>
            <a:off x="2964850" y="4667368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5241676" y="4667367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817017" y="4671381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617468" y="46673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5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0823508" y="3098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79CE0D5-6257-4454-B405-ED4CDD505367}"/>
              </a:ext>
            </a:extLst>
          </p:cNvPr>
          <p:cNvSpPr/>
          <p:nvPr/>
        </p:nvSpPr>
        <p:spPr>
          <a:xfrm>
            <a:off x="7983537" y="4667367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1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HAKKINDA BİLGİLER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28187"/>
              </p:ext>
            </p:extLst>
          </p:nvPr>
        </p:nvGraphicFramePr>
        <p:xfrm>
          <a:off x="681126" y="1656872"/>
          <a:ext cx="1047641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val="1943583966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val="792167461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909813881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val="2309189321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val="357834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Bölüm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Mevcut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Öğrenci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Kayıt Yaptıran Öğrenci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Yabancı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Uyruklu Öğrenci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3896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00720" y="637741"/>
            <a:ext cx="32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ÖĞRENCİLERİMİZ</a:t>
            </a:r>
            <a:endParaRPr lang="tr-TR" sz="280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/>
        </p:nvGraphicFramePr>
        <p:xfrm>
          <a:off x="1828800" y="5865223"/>
          <a:ext cx="483326" cy="365760"/>
        </p:xfrm>
        <a:graphic>
          <a:graphicData uri="http://schemas.openxmlformats.org/drawingml/2006/table">
            <a:tbl>
              <a:tblPr/>
              <a:tblGrid>
                <a:gridCol w="483326">
                  <a:extLst>
                    <a:ext uri="{9D8B030D-6E8A-4147-A177-3AD203B41FA5}">
                      <a16:colId xmlns:a16="http://schemas.microsoft.com/office/drawing/2014/main" val="1774248118"/>
                    </a:ext>
                  </a:extLst>
                </a:gridCol>
              </a:tblGrid>
              <a:tr h="15675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58778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51713"/>
              </p:ext>
            </p:extLst>
          </p:nvPr>
        </p:nvGraphicFramePr>
        <p:xfrm>
          <a:off x="661533" y="3880089"/>
          <a:ext cx="10515600" cy="203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336">
                  <a:extLst>
                    <a:ext uri="{9D8B030D-6E8A-4147-A177-3AD203B41FA5}">
                      <a16:colId xmlns:a16="http://schemas.microsoft.com/office/drawing/2014/main" val="2852977516"/>
                    </a:ext>
                  </a:extLst>
                </a:gridCol>
                <a:gridCol w="963586">
                  <a:extLst>
                    <a:ext uri="{9D8B030D-6E8A-4147-A177-3AD203B41FA5}">
                      <a16:colId xmlns:a16="http://schemas.microsoft.com/office/drawing/2014/main" val="1014358618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08178981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val="27659933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val="153485722"/>
                    </a:ext>
                  </a:extLst>
                </a:gridCol>
              </a:tblGrid>
              <a:tr h="81258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YÜKSEK LİSANS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DOKTORA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28216"/>
                  </a:ext>
                </a:extLst>
              </a:tr>
              <a:tr h="342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Mevcut </a:t>
                      </a:r>
                      <a:r>
                        <a:rPr lang="tr-TR" sz="200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Kayıt Yaptıran Öğrenci</a:t>
                      </a:r>
                      <a:r>
                        <a:rPr lang="tr-TR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Mevcut </a:t>
                      </a:r>
                      <a:r>
                        <a:rPr lang="tr-TR" sz="200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Kayıt Yaptıran Öğrenci</a:t>
                      </a:r>
                      <a:r>
                        <a:rPr lang="tr-TR" sz="20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9918"/>
                  </a:ext>
                </a:extLst>
              </a:tr>
              <a:tr h="267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3765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TOPLAM</a:t>
                      </a:r>
                      <a:endParaRPr lang="tr-TR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tr-TR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51362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7834"/>
              </p:ext>
            </p:extLst>
          </p:nvPr>
        </p:nvGraphicFramePr>
        <p:xfrm>
          <a:off x="675850" y="2880685"/>
          <a:ext cx="104764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val="511061424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val="4148589364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72498764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val="2238558756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val="139172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LİSANS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305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305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93064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4831977" y="29056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098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869FC-4146-4240-B661-AE12F6D7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4643"/>
          </a:xfrm>
        </p:spPr>
        <p:txBody>
          <a:bodyPr>
            <a:normAutofit/>
          </a:bodyPr>
          <a:lstStyle/>
          <a:p>
            <a:r>
              <a:rPr lang="tr-TR" sz="2400" dirty="0"/>
              <a:t>2022 ANTRENÖRLÜK EĞİTİMİ LİSANS BAŞVURU İSTATİSTİKLERİ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27A46-A98D-4CA1-A717-0F7DC1F60CE6}"/>
              </a:ext>
            </a:extLst>
          </p:cNvPr>
          <p:cNvSpPr/>
          <p:nvPr/>
        </p:nvSpPr>
        <p:spPr>
          <a:xfrm>
            <a:off x="672424" y="1380342"/>
            <a:ext cx="1918740" cy="176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/>
              <a:t>TOPLAM BAŞVURU SAYISI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1105</a:t>
            </a:r>
          </a:p>
          <a:p>
            <a:pPr algn="ctr"/>
            <a:endParaRPr lang="tr-T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43D680-4240-4EDE-858F-889471711EA0}"/>
              </a:ext>
            </a:extLst>
          </p:cNvPr>
          <p:cNvSpPr/>
          <p:nvPr/>
        </p:nvSpPr>
        <p:spPr>
          <a:xfrm>
            <a:off x="8297058" y="2098384"/>
            <a:ext cx="1918741" cy="16856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chemeClr val="bg1"/>
                </a:solidFill>
              </a:rPr>
              <a:t>TOPLAM KAYIT OLAN MİLLİ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7243F2-54D5-47D8-818E-670D1D7A2573}"/>
              </a:ext>
            </a:extLst>
          </p:cNvPr>
          <p:cNvSpPr/>
          <p:nvPr/>
        </p:nvSpPr>
        <p:spPr>
          <a:xfrm>
            <a:off x="2935571" y="2016860"/>
            <a:ext cx="1673900" cy="15938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GEÇERLİ BAŞVURU SAYISI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542</a:t>
            </a:r>
            <a:endParaRPr lang="tr-TR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E52A1-FEA0-4240-8795-038B5A1B7424}"/>
              </a:ext>
            </a:extLst>
          </p:cNvPr>
          <p:cNvSpPr/>
          <p:nvPr/>
        </p:nvSpPr>
        <p:spPr>
          <a:xfrm>
            <a:off x="4778113" y="3693656"/>
            <a:ext cx="1918741" cy="1769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BAŞVURAN MAKS TYT</a:t>
            </a:r>
          </a:p>
          <a:p>
            <a:pPr algn="ctr" defTabSz="457200">
              <a:defRPr/>
            </a:pPr>
            <a:r>
              <a:rPr lang="tr-TR" b="1" dirty="0">
                <a:solidFill>
                  <a:srgbClr val="000000"/>
                </a:solidFill>
                <a:latin typeface="+mj-lt"/>
              </a:rPr>
              <a:t>3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8535F9-8F7B-4C2F-B4C7-CA0DBF504322}"/>
              </a:ext>
            </a:extLst>
          </p:cNvPr>
          <p:cNvSpPr/>
          <p:nvPr/>
        </p:nvSpPr>
        <p:spPr>
          <a:xfrm>
            <a:off x="1210449" y="4012279"/>
            <a:ext cx="2400927" cy="21779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rgbClr val="FF0000"/>
                </a:solidFill>
              </a:rPr>
              <a:t>TOPLAM BAŞVURULAN BRANŞ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chemeClr val="tx1"/>
                </a:solidFill>
              </a:rPr>
              <a:t>19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36E5D6-1420-4C51-90DB-1D259DC692EF}"/>
              </a:ext>
            </a:extLst>
          </p:cNvPr>
          <p:cNvSpPr/>
          <p:nvPr/>
        </p:nvSpPr>
        <p:spPr>
          <a:xfrm>
            <a:off x="7413888" y="4364993"/>
            <a:ext cx="1766340" cy="168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BAŞVURAN MİN TYT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</a:rPr>
              <a:t>180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352646-6C85-458D-A655-1B6A4E43CD0D}"/>
              </a:ext>
            </a:extLst>
          </p:cNvPr>
          <p:cNvSpPr/>
          <p:nvPr/>
        </p:nvSpPr>
        <p:spPr>
          <a:xfrm>
            <a:off x="5493894" y="1213724"/>
            <a:ext cx="1918741" cy="1769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KONTENJAN</a:t>
            </a:r>
            <a:endParaRPr lang="tr-TR" b="1" dirty="0"/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71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BB9C2097-2FE8-47E0-AF38-42ECA926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93152"/>
              </p:ext>
            </p:extLst>
          </p:nvPr>
        </p:nvGraphicFramePr>
        <p:xfrm>
          <a:off x="5453598" y="2333567"/>
          <a:ext cx="4569223" cy="282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982">
                  <a:extLst>
                    <a:ext uri="{9D8B030D-6E8A-4147-A177-3AD203B41FA5}">
                      <a16:colId xmlns:a16="http://schemas.microsoft.com/office/drawing/2014/main" val="2042971388"/>
                    </a:ext>
                  </a:extLst>
                </a:gridCol>
                <a:gridCol w="1763241">
                  <a:extLst>
                    <a:ext uri="{9D8B030D-6E8A-4147-A177-3AD203B41FA5}">
                      <a16:colId xmlns:a16="http://schemas.microsoft.com/office/drawing/2014/main" val="3976224336"/>
                    </a:ext>
                  </a:extLst>
                </a:gridCol>
              </a:tblGrid>
              <a:tr h="61240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40540"/>
                  </a:ext>
                </a:extLst>
              </a:tr>
              <a:tr h="372506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AEROBİK CİMNASTİK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1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BADMİNTON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0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DAĞCILIK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OKÇULUK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640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TRİATLON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4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+mn-lt"/>
                        </a:rPr>
                        <a:t>HALTER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04267"/>
                  </a:ext>
                </a:extLst>
              </a:tr>
            </a:tbl>
          </a:graphicData>
        </a:graphic>
      </p:graphicFrame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1D289734-520B-4AEF-8897-52B395D0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36867"/>
              </p:ext>
            </p:extLst>
          </p:nvPr>
        </p:nvGraphicFramePr>
        <p:xfrm>
          <a:off x="781037" y="292431"/>
          <a:ext cx="446951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866">
                  <a:extLst>
                    <a:ext uri="{9D8B030D-6E8A-4147-A177-3AD203B41FA5}">
                      <a16:colId xmlns:a16="http://schemas.microsoft.com/office/drawing/2014/main" val="1042535438"/>
                    </a:ext>
                  </a:extLst>
                </a:gridCol>
                <a:gridCol w="2053652">
                  <a:extLst>
                    <a:ext uri="{9D8B030D-6E8A-4147-A177-3AD203B41FA5}">
                      <a16:colId xmlns:a16="http://schemas.microsoft.com/office/drawing/2014/main" val="3039545793"/>
                    </a:ext>
                  </a:extLst>
                </a:gridCol>
              </a:tblGrid>
              <a:tr h="31017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BAŞVURUSU </a:t>
                      </a:r>
                      <a:r>
                        <a:rPr lang="tr-TR" sz="2000" dirty="0"/>
                        <a:t>OLAN BRANŞLAR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TOPLAM BAŞVURU SAYISI (1105)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38846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Atıcılık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04183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Atletizm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26247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Basketbol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50022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Bisiklet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98855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4910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Futbol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54971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Güreş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87470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28254"/>
                  </a:ext>
                </a:extLst>
              </a:tr>
              <a:tr h="3882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Karate-Do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96845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/>
                        <a:t>Kürek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142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Taekwondo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39463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/>
                        <a:t>Voleybol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79461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Yüzme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65557"/>
                  </a:ext>
                </a:extLst>
              </a:tr>
            </a:tbl>
          </a:graphicData>
        </a:graphic>
      </p:graphicFrame>
      <p:pic>
        <p:nvPicPr>
          <p:cNvPr id="7" name="Grafik 6" descr="Basketbol düz dolguyla">
            <a:extLst>
              <a:ext uri="{FF2B5EF4-FFF2-40B4-BE49-F238E27FC236}">
                <a16:creationId xmlns:a16="http://schemas.microsoft.com/office/drawing/2014/main" id="{284D1EB5-59FC-4933-BAD3-7FB10B1BF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55641" y="2133894"/>
            <a:ext cx="559408" cy="339386"/>
          </a:xfrm>
          <a:prstGeom prst="rect">
            <a:avLst/>
          </a:prstGeom>
        </p:spPr>
      </p:pic>
      <p:pic>
        <p:nvPicPr>
          <p:cNvPr id="9" name="Grafik 8" descr="Voleybol düz dolguyla">
            <a:extLst>
              <a:ext uri="{FF2B5EF4-FFF2-40B4-BE49-F238E27FC236}">
                <a16:creationId xmlns:a16="http://schemas.microsoft.com/office/drawing/2014/main" id="{930C3FDC-55D1-4E8F-A8EA-1ACD02BAC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62401" y="5724433"/>
            <a:ext cx="559408" cy="339386"/>
          </a:xfrm>
          <a:prstGeom prst="rect">
            <a:avLst/>
          </a:prstGeom>
        </p:spPr>
      </p:pic>
      <p:pic>
        <p:nvPicPr>
          <p:cNvPr id="11" name="Grafik 10" descr="Futbol düz dolguyla">
            <a:extLst>
              <a:ext uri="{FF2B5EF4-FFF2-40B4-BE49-F238E27FC236}">
                <a16:creationId xmlns:a16="http://schemas.microsoft.com/office/drawing/2014/main" id="{961D68F4-F529-420F-8E3D-4B92ED10B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32421" y="3340931"/>
            <a:ext cx="559409" cy="339387"/>
          </a:xfrm>
          <a:prstGeom prst="rect">
            <a:avLst/>
          </a:prstGeom>
        </p:spPr>
      </p:pic>
      <p:pic>
        <p:nvPicPr>
          <p:cNvPr id="13" name="Grafik 12" descr="Yüzme düz dolguyla">
            <a:extLst>
              <a:ext uri="{FF2B5EF4-FFF2-40B4-BE49-F238E27FC236}">
                <a16:creationId xmlns:a16="http://schemas.microsoft.com/office/drawing/2014/main" id="{CA5905EA-F63E-437D-902E-F454F91916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08488" y="6094788"/>
            <a:ext cx="559408" cy="339386"/>
          </a:xfrm>
          <a:prstGeom prst="rect">
            <a:avLst/>
          </a:prstGeom>
        </p:spPr>
      </p:pic>
      <p:pic>
        <p:nvPicPr>
          <p:cNvPr id="15" name="Grafik 14" descr="Badminton düz dolguyla">
            <a:extLst>
              <a:ext uri="{FF2B5EF4-FFF2-40B4-BE49-F238E27FC236}">
                <a16:creationId xmlns:a16="http://schemas.microsoft.com/office/drawing/2014/main" id="{1F666876-1180-46FB-8502-9E6A77A2F7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81010" y="3362141"/>
            <a:ext cx="533155" cy="323459"/>
          </a:xfrm>
          <a:prstGeom prst="rect">
            <a:avLst/>
          </a:prstGeom>
        </p:spPr>
      </p:pic>
      <p:pic>
        <p:nvPicPr>
          <p:cNvPr id="19" name="Grafik 18" descr="Bisiklet sürme düz dolguyla">
            <a:extLst>
              <a:ext uri="{FF2B5EF4-FFF2-40B4-BE49-F238E27FC236}">
                <a16:creationId xmlns:a16="http://schemas.microsoft.com/office/drawing/2014/main" id="{1837314F-02EE-4577-95D1-DE4A2EEA9D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61336" y="2510505"/>
            <a:ext cx="653713" cy="396600"/>
          </a:xfrm>
          <a:prstGeom prst="rect">
            <a:avLst/>
          </a:prstGeom>
        </p:spPr>
      </p:pic>
      <p:pic>
        <p:nvPicPr>
          <p:cNvPr id="21" name="Grafik 20" descr="Yoga düz dolguyla">
            <a:extLst>
              <a:ext uri="{FF2B5EF4-FFF2-40B4-BE49-F238E27FC236}">
                <a16:creationId xmlns:a16="http://schemas.microsoft.com/office/drawing/2014/main" id="{09211320-8069-4DC5-B0ED-FA2307033E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066482" y="4514034"/>
            <a:ext cx="555327" cy="336910"/>
          </a:xfrm>
          <a:prstGeom prst="rect">
            <a:avLst/>
          </a:prstGeom>
        </p:spPr>
      </p:pic>
      <p:pic>
        <p:nvPicPr>
          <p:cNvPr id="25" name="Grafik 24" descr="Kano düz dolguyla">
            <a:extLst>
              <a:ext uri="{FF2B5EF4-FFF2-40B4-BE49-F238E27FC236}">
                <a16:creationId xmlns:a16="http://schemas.microsoft.com/office/drawing/2014/main" id="{86AAE7D7-F37F-49F9-B862-DA3DE5ABEA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017389" y="4031533"/>
            <a:ext cx="635912" cy="385800"/>
          </a:xfrm>
          <a:prstGeom prst="rect">
            <a:avLst/>
          </a:prstGeom>
        </p:spPr>
      </p:pic>
      <p:pic>
        <p:nvPicPr>
          <p:cNvPr id="27" name="Grafik 26" descr="Kano düz dolguyla">
            <a:extLst>
              <a:ext uri="{FF2B5EF4-FFF2-40B4-BE49-F238E27FC236}">
                <a16:creationId xmlns:a16="http://schemas.microsoft.com/office/drawing/2014/main" id="{C56BBBD3-B0F2-4EA8-A187-1C31C3AD948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984221" y="4870811"/>
            <a:ext cx="692302" cy="420011"/>
          </a:xfrm>
          <a:prstGeom prst="rect">
            <a:avLst/>
          </a:prstGeom>
        </p:spPr>
      </p:pic>
      <p:pic>
        <p:nvPicPr>
          <p:cNvPr id="31" name="Grafik 30" descr="Ok ve yay düz dolguyla">
            <a:extLst>
              <a:ext uri="{FF2B5EF4-FFF2-40B4-BE49-F238E27FC236}">
                <a16:creationId xmlns:a16="http://schemas.microsoft.com/office/drawing/2014/main" id="{2B2BCD78-600E-4C02-A4D1-CFE98EBA25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948969" y="4133959"/>
            <a:ext cx="542210" cy="328952"/>
          </a:xfrm>
          <a:prstGeom prst="rect">
            <a:avLst/>
          </a:prstGeom>
        </p:spPr>
      </p:pic>
      <p:pic>
        <p:nvPicPr>
          <p:cNvPr id="33" name="Grafik 32" descr="Boks Eldiveni düz dolguyla">
            <a:extLst>
              <a:ext uri="{FF2B5EF4-FFF2-40B4-BE49-F238E27FC236}">
                <a16:creationId xmlns:a16="http://schemas.microsoft.com/office/drawing/2014/main" id="{BCE47D04-4B57-4A15-BD3A-DB5A9FC8B0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017389" y="2954369"/>
            <a:ext cx="572789" cy="347504"/>
          </a:xfrm>
          <a:prstGeom prst="rect">
            <a:avLst/>
          </a:prstGeom>
        </p:spPr>
      </p:pic>
      <p:pic>
        <p:nvPicPr>
          <p:cNvPr id="37" name="Grafik 36" descr="Jimnastikçi: Halkalar düz dolguyla">
            <a:extLst>
              <a:ext uri="{FF2B5EF4-FFF2-40B4-BE49-F238E27FC236}">
                <a16:creationId xmlns:a16="http://schemas.microsoft.com/office/drawing/2014/main" id="{5DC81760-2885-4863-8BE2-D056A986473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541023" y="2988386"/>
            <a:ext cx="566134" cy="343467"/>
          </a:xfrm>
          <a:prstGeom prst="rect">
            <a:avLst/>
          </a:prstGeom>
        </p:spPr>
      </p:pic>
      <p:pic>
        <p:nvPicPr>
          <p:cNvPr id="39" name="Grafik 38" descr="Dövüş Sanatları düz dolguyla">
            <a:extLst>
              <a:ext uri="{FF2B5EF4-FFF2-40B4-BE49-F238E27FC236}">
                <a16:creationId xmlns:a16="http://schemas.microsoft.com/office/drawing/2014/main" id="{5D16F181-D115-4D9C-8060-9F03BE497D3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65548" y="5294226"/>
            <a:ext cx="635911" cy="385799"/>
          </a:xfrm>
          <a:prstGeom prst="rect">
            <a:avLst/>
          </a:prstGeom>
        </p:spPr>
      </p:pic>
      <p:pic>
        <p:nvPicPr>
          <p:cNvPr id="45" name="Grafik 44" descr="Sumo Güreşçisi düz dolguyla">
            <a:extLst>
              <a:ext uri="{FF2B5EF4-FFF2-40B4-BE49-F238E27FC236}">
                <a16:creationId xmlns:a16="http://schemas.microsoft.com/office/drawing/2014/main" id="{77D63060-84FB-4839-8D37-36892488CF7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122579" y="3669752"/>
            <a:ext cx="436973" cy="436973"/>
          </a:xfrm>
          <a:prstGeom prst="rect">
            <a:avLst/>
          </a:prstGeom>
        </p:spPr>
      </p:pic>
      <p:pic>
        <p:nvPicPr>
          <p:cNvPr id="47" name="Grafik 46" descr="Dalış düz dolguyla">
            <a:extLst>
              <a:ext uri="{FF2B5EF4-FFF2-40B4-BE49-F238E27FC236}">
                <a16:creationId xmlns:a16="http://schemas.microsoft.com/office/drawing/2014/main" id="{365369AF-BE0E-4706-88B4-08C7A34C8F3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015724" y="4401603"/>
            <a:ext cx="463725" cy="469208"/>
          </a:xfrm>
          <a:prstGeom prst="rect">
            <a:avLst/>
          </a:prstGeom>
        </p:spPr>
      </p:pic>
      <p:pic>
        <p:nvPicPr>
          <p:cNvPr id="51" name="Grafik 50" descr="Engel düz dolguyla">
            <a:extLst>
              <a:ext uri="{FF2B5EF4-FFF2-40B4-BE49-F238E27FC236}">
                <a16:creationId xmlns:a16="http://schemas.microsoft.com/office/drawing/2014/main" id="{ADCB491A-70C4-4C2F-9B67-58F09988A97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2085033" y="1669987"/>
            <a:ext cx="474519" cy="474519"/>
          </a:xfrm>
          <a:prstGeom prst="rect">
            <a:avLst/>
          </a:prstGeom>
        </p:spPr>
      </p:pic>
      <p:pic>
        <p:nvPicPr>
          <p:cNvPr id="53" name="Grafik 52" descr="Tırmanış düz dolguyla">
            <a:extLst>
              <a:ext uri="{FF2B5EF4-FFF2-40B4-BE49-F238E27FC236}">
                <a16:creationId xmlns:a16="http://schemas.microsoft.com/office/drawing/2014/main" id="{71D5C3C6-3828-47C2-BBAD-DD9555EDAE3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7015724" y="3752596"/>
            <a:ext cx="394773" cy="323459"/>
          </a:xfrm>
          <a:prstGeom prst="rect">
            <a:avLst/>
          </a:prstGeom>
        </p:spPr>
      </p:pic>
      <p:pic>
        <p:nvPicPr>
          <p:cNvPr id="55" name="Grafik 54" descr="Islık düz dolguyla">
            <a:extLst>
              <a:ext uri="{FF2B5EF4-FFF2-40B4-BE49-F238E27FC236}">
                <a16:creationId xmlns:a16="http://schemas.microsoft.com/office/drawing/2014/main" id="{13D4B2D4-1E70-4100-A357-A9255DCDAB6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2117251" y="1270392"/>
            <a:ext cx="470050" cy="470050"/>
          </a:xfrm>
          <a:prstGeom prst="rect">
            <a:avLst/>
          </a:prstGeom>
        </p:spPr>
      </p:pic>
      <p:pic>
        <p:nvPicPr>
          <p:cNvPr id="6" name="Grafik 5" descr="Vücut geliştirmeci düz dolguyla">
            <a:extLst>
              <a:ext uri="{FF2B5EF4-FFF2-40B4-BE49-F238E27FC236}">
                <a16:creationId xmlns:a16="http://schemas.microsoft.com/office/drawing/2014/main" id="{6297F71B-785D-49AC-AC59-30CD6B08C8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7053232" y="4793983"/>
            <a:ext cx="413593" cy="4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7279341" y="5836024"/>
            <a:ext cx="379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12715"/>
              </p:ext>
            </p:extLst>
          </p:nvPr>
        </p:nvGraphicFramePr>
        <p:xfrm>
          <a:off x="646249" y="47184"/>
          <a:ext cx="10085899" cy="666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79">
                  <a:extLst>
                    <a:ext uri="{9D8B030D-6E8A-4147-A177-3AD203B41FA5}">
                      <a16:colId xmlns:a16="http://schemas.microsoft.com/office/drawing/2014/main" val="4245564951"/>
                    </a:ext>
                  </a:extLst>
                </a:gridCol>
                <a:gridCol w="2017179">
                  <a:extLst>
                    <a:ext uri="{9D8B030D-6E8A-4147-A177-3AD203B41FA5}">
                      <a16:colId xmlns:a16="http://schemas.microsoft.com/office/drawing/2014/main" val="1091197018"/>
                    </a:ext>
                  </a:extLst>
                </a:gridCol>
                <a:gridCol w="1524511">
                  <a:extLst>
                    <a:ext uri="{9D8B030D-6E8A-4147-A177-3AD203B41FA5}">
                      <a16:colId xmlns:a16="http://schemas.microsoft.com/office/drawing/2014/main" val="1630824130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2291904441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val="671233863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val="2694132615"/>
                    </a:ext>
                  </a:extLst>
                </a:gridCol>
                <a:gridCol w="884418">
                  <a:extLst>
                    <a:ext uri="{9D8B030D-6E8A-4147-A177-3AD203B41FA5}">
                      <a16:colId xmlns:a16="http://schemas.microsoft.com/office/drawing/2014/main" val="3332684029"/>
                    </a:ext>
                  </a:extLst>
                </a:gridCol>
                <a:gridCol w="869430">
                  <a:extLst>
                    <a:ext uri="{9D8B030D-6E8A-4147-A177-3AD203B41FA5}">
                      <a16:colId xmlns:a16="http://schemas.microsoft.com/office/drawing/2014/main" val="2759384103"/>
                    </a:ext>
                  </a:extLst>
                </a:gridCol>
              </a:tblGrid>
              <a:tr h="60213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Branş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Sayı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Takım Sporları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Bireysel Sporlar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Milli Sayısı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TYT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Cinsiyet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056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Aerobik </a:t>
                      </a:r>
                      <a:r>
                        <a:rPr lang="tr-TR" sz="1400" b="1" dirty="0" err="1"/>
                        <a:t>Cimnastik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-</a:t>
                      </a:r>
                    </a:p>
                  </a:txBody>
                  <a:tcPr anchor="ctr"/>
                </a:tc>
                <a:tc rowSpan="1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 rowSpan="1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/>
                </a:tc>
                <a:tc rowSpan="1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Min</a:t>
                      </a:r>
                    </a:p>
                    <a:p>
                      <a:pPr algn="ctr"/>
                      <a:endParaRPr lang="tr-TR" sz="1400" b="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/>
                        <a:t>180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/>
                    </a:p>
                    <a:p>
                      <a:pPr algn="ctr"/>
                      <a:endParaRPr lang="tr-TR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Kadın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Erkek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62482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/>
                        <a:t>Atıcılık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421083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Atletizm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763824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Badminton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28535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/>
                        <a:t>Basketbol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36096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Bisiklet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452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Boks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4895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Dağcılık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179156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Futbol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9965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Güreş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36670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Halter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56271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/>
                        <a:t>Karate-Do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6837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/>
                        <a:t>Kano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Maks</a:t>
                      </a:r>
                    </a:p>
                    <a:p>
                      <a:pPr algn="ctr"/>
                      <a:endParaRPr lang="tr-TR" sz="1400" b="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  <a:p>
                      <a:pPr algn="ctr"/>
                      <a:endParaRPr lang="tr-TR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69056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Kürek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12799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Okçuluk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02502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Taekwondo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27109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Voleybol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37195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Yüzme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49267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41856"/>
                  </a:ext>
                </a:extLst>
              </a:tr>
            </a:tbl>
          </a:graphicData>
        </a:graphic>
      </p:graphicFrame>
      <p:pic>
        <p:nvPicPr>
          <p:cNvPr id="5" name="Grafik 4" descr="Voleybol düz dolguyla">
            <a:extLst>
              <a:ext uri="{FF2B5EF4-FFF2-40B4-BE49-F238E27FC236}">
                <a16:creationId xmlns:a16="http://schemas.microsoft.com/office/drawing/2014/main" id="{84EADCAD-2D44-4B81-90BC-DE7FCF2E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5897" y="5451223"/>
            <a:ext cx="407465" cy="247204"/>
          </a:xfrm>
          <a:prstGeom prst="rect">
            <a:avLst/>
          </a:prstGeom>
        </p:spPr>
      </p:pic>
      <p:pic>
        <p:nvPicPr>
          <p:cNvPr id="6" name="Grafik 5" descr="Yüzme düz dolguyla">
            <a:extLst>
              <a:ext uri="{FF2B5EF4-FFF2-40B4-BE49-F238E27FC236}">
                <a16:creationId xmlns:a16="http://schemas.microsoft.com/office/drawing/2014/main" id="{982CA5B3-3BA0-4CF8-A9A5-A4D4916D7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15822" y="5742655"/>
            <a:ext cx="602491" cy="365523"/>
          </a:xfrm>
          <a:prstGeom prst="rect">
            <a:avLst/>
          </a:prstGeom>
        </p:spPr>
      </p:pic>
      <p:pic>
        <p:nvPicPr>
          <p:cNvPr id="7" name="Grafik 6" descr="Bisiklet sürme düz dolguyla">
            <a:extLst>
              <a:ext uri="{FF2B5EF4-FFF2-40B4-BE49-F238E27FC236}">
                <a16:creationId xmlns:a16="http://schemas.microsoft.com/office/drawing/2014/main" id="{8F987D47-B9D9-461A-B010-F762F4E53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64336" y="2169239"/>
            <a:ext cx="376263" cy="228274"/>
          </a:xfrm>
          <a:prstGeom prst="rect">
            <a:avLst/>
          </a:prstGeom>
        </p:spPr>
      </p:pic>
      <p:pic>
        <p:nvPicPr>
          <p:cNvPr id="8" name="Grafik 7" descr="Kano düz dolguyla">
            <a:extLst>
              <a:ext uri="{FF2B5EF4-FFF2-40B4-BE49-F238E27FC236}">
                <a16:creationId xmlns:a16="http://schemas.microsoft.com/office/drawing/2014/main" id="{0D25EF17-4B91-4B8B-8CB0-052B5B59D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97927" y="4198771"/>
            <a:ext cx="470792" cy="285624"/>
          </a:xfrm>
          <a:prstGeom prst="rect">
            <a:avLst/>
          </a:prstGeom>
        </p:spPr>
      </p:pic>
      <p:pic>
        <p:nvPicPr>
          <p:cNvPr id="9" name="Grafik 8" descr="Kano düz dolguyla">
            <a:extLst>
              <a:ext uri="{FF2B5EF4-FFF2-40B4-BE49-F238E27FC236}">
                <a16:creationId xmlns:a16="http://schemas.microsoft.com/office/drawing/2014/main" id="{79820B4B-F639-4DE8-9BFC-EE57AD2891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85114" y="4532453"/>
            <a:ext cx="470791" cy="285624"/>
          </a:xfrm>
          <a:prstGeom prst="rect">
            <a:avLst/>
          </a:prstGeom>
        </p:spPr>
      </p:pic>
      <p:pic>
        <p:nvPicPr>
          <p:cNvPr id="10" name="Grafik 9" descr="Dövüş Sanatları düz dolguyla">
            <a:extLst>
              <a:ext uri="{FF2B5EF4-FFF2-40B4-BE49-F238E27FC236}">
                <a16:creationId xmlns:a16="http://schemas.microsoft.com/office/drawing/2014/main" id="{C0B154F5-14D1-4865-A021-B087C104CA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73171" y="3892222"/>
            <a:ext cx="422125" cy="256098"/>
          </a:xfrm>
          <a:prstGeom prst="rect">
            <a:avLst/>
          </a:prstGeom>
        </p:spPr>
      </p:pic>
      <p:pic>
        <p:nvPicPr>
          <p:cNvPr id="11" name="Grafik 10" descr="Engel düz dolguyla">
            <a:extLst>
              <a:ext uri="{FF2B5EF4-FFF2-40B4-BE49-F238E27FC236}">
                <a16:creationId xmlns:a16="http://schemas.microsoft.com/office/drawing/2014/main" id="{167F0636-3F03-4B3C-81BB-5DFE0B282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44591" y="1214999"/>
            <a:ext cx="368986" cy="368986"/>
          </a:xfrm>
          <a:prstGeom prst="rect">
            <a:avLst/>
          </a:prstGeom>
        </p:spPr>
      </p:pic>
      <p:pic>
        <p:nvPicPr>
          <p:cNvPr id="12" name="Grafik 11" descr="Islık düz dolguyla">
            <a:extLst>
              <a:ext uri="{FF2B5EF4-FFF2-40B4-BE49-F238E27FC236}">
                <a16:creationId xmlns:a16="http://schemas.microsoft.com/office/drawing/2014/main" id="{A17B4614-2890-4955-8F91-7E9D5207AC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78773">
            <a:off x="1954133" y="850661"/>
            <a:ext cx="376924" cy="376924"/>
          </a:xfrm>
          <a:prstGeom prst="rect">
            <a:avLst/>
          </a:prstGeom>
        </p:spPr>
      </p:pic>
      <p:pic>
        <p:nvPicPr>
          <p:cNvPr id="13" name="Grafik 12" descr="Basketbol düz dolguyla">
            <a:extLst>
              <a:ext uri="{FF2B5EF4-FFF2-40B4-BE49-F238E27FC236}">
                <a16:creationId xmlns:a16="http://schemas.microsoft.com/office/drawing/2014/main" id="{B9A92091-9298-4A45-9D5E-47E67600D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944591" y="1871203"/>
            <a:ext cx="376262" cy="228273"/>
          </a:xfrm>
          <a:prstGeom prst="rect">
            <a:avLst/>
          </a:prstGeom>
        </p:spPr>
      </p:pic>
      <p:pic>
        <p:nvPicPr>
          <p:cNvPr id="14" name="Grafik 13" descr="Boks Eldiveni düz dolguyla">
            <a:extLst>
              <a:ext uri="{FF2B5EF4-FFF2-40B4-BE49-F238E27FC236}">
                <a16:creationId xmlns:a16="http://schemas.microsoft.com/office/drawing/2014/main" id="{BCA7B03A-8FBF-4651-81AF-E325EC3021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944591" y="2481407"/>
            <a:ext cx="376263" cy="228274"/>
          </a:xfrm>
          <a:prstGeom prst="rect">
            <a:avLst/>
          </a:prstGeom>
        </p:spPr>
      </p:pic>
      <p:pic>
        <p:nvPicPr>
          <p:cNvPr id="15" name="Grafik 14" descr="Futbol düz dolguyla">
            <a:extLst>
              <a:ext uri="{FF2B5EF4-FFF2-40B4-BE49-F238E27FC236}">
                <a16:creationId xmlns:a16="http://schemas.microsoft.com/office/drawing/2014/main" id="{7ED02F25-A079-452A-A3B8-3476D06EF28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964336" y="3065568"/>
            <a:ext cx="376262" cy="228274"/>
          </a:xfrm>
          <a:prstGeom prst="rect">
            <a:avLst/>
          </a:prstGeom>
        </p:spPr>
      </p:pic>
      <p:pic>
        <p:nvPicPr>
          <p:cNvPr id="16" name="Grafik 15" descr="Sumo Güreşçisi düz dolguyla">
            <a:extLst>
              <a:ext uri="{FF2B5EF4-FFF2-40B4-BE49-F238E27FC236}">
                <a16:creationId xmlns:a16="http://schemas.microsoft.com/office/drawing/2014/main" id="{3D32B2D3-0F22-4787-AC78-EEA0BB049A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008781" y="3295701"/>
            <a:ext cx="350904" cy="350904"/>
          </a:xfrm>
          <a:prstGeom prst="rect">
            <a:avLst/>
          </a:prstGeom>
        </p:spPr>
      </p:pic>
      <p:pic>
        <p:nvPicPr>
          <p:cNvPr id="17" name="Grafik 16" descr="Yoga düz dolguyla">
            <a:extLst>
              <a:ext uri="{FF2B5EF4-FFF2-40B4-BE49-F238E27FC236}">
                <a16:creationId xmlns:a16="http://schemas.microsoft.com/office/drawing/2014/main" id="{25F629AC-1FB0-4996-986F-16BE605520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30905" y="5137955"/>
            <a:ext cx="425000" cy="257842"/>
          </a:xfrm>
          <a:prstGeom prst="rect">
            <a:avLst/>
          </a:prstGeom>
        </p:spPr>
      </p:pic>
      <p:pic>
        <p:nvPicPr>
          <p:cNvPr id="21" name="Grafik 20" descr="Jimnastikçi: Halkalar düz dolguyla">
            <a:extLst>
              <a:ext uri="{FF2B5EF4-FFF2-40B4-BE49-F238E27FC236}">
                <a16:creationId xmlns:a16="http://schemas.microsoft.com/office/drawing/2014/main" id="{5D9DAA8A-577C-49F1-850B-476B064ED7B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964336" y="598957"/>
            <a:ext cx="321487" cy="321487"/>
          </a:xfrm>
          <a:prstGeom prst="rect">
            <a:avLst/>
          </a:prstGeom>
        </p:spPr>
      </p:pic>
      <p:pic>
        <p:nvPicPr>
          <p:cNvPr id="23" name="Grafik 22" descr="Nefes alma düz dolguyla">
            <a:extLst>
              <a:ext uri="{FF2B5EF4-FFF2-40B4-BE49-F238E27FC236}">
                <a16:creationId xmlns:a16="http://schemas.microsoft.com/office/drawing/2014/main" id="{E9F8FCB6-470C-4858-BB81-115F9CBC39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926073" y="2670980"/>
            <a:ext cx="368986" cy="368986"/>
          </a:xfrm>
          <a:prstGeom prst="rect">
            <a:avLst/>
          </a:prstGeom>
        </p:spPr>
      </p:pic>
      <p:pic>
        <p:nvPicPr>
          <p:cNvPr id="25" name="Grafik 24" descr="Badminton düz dolguyla">
            <a:extLst>
              <a:ext uri="{FF2B5EF4-FFF2-40B4-BE49-F238E27FC236}">
                <a16:creationId xmlns:a16="http://schemas.microsoft.com/office/drawing/2014/main" id="{66F0C84A-3844-44C2-850F-F1B806CEAA5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993256" y="1526821"/>
            <a:ext cx="366429" cy="366429"/>
          </a:xfrm>
          <a:prstGeom prst="rect">
            <a:avLst/>
          </a:prstGeom>
        </p:spPr>
      </p:pic>
      <p:pic>
        <p:nvPicPr>
          <p:cNvPr id="27" name="Grafik 26" descr="Vücut geliştirmeci düz dolguyla">
            <a:extLst>
              <a:ext uri="{FF2B5EF4-FFF2-40B4-BE49-F238E27FC236}">
                <a16:creationId xmlns:a16="http://schemas.microsoft.com/office/drawing/2014/main" id="{3913F869-4EFA-47D5-8DA3-BC6DA9469B2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985114" y="3583536"/>
            <a:ext cx="376262" cy="376262"/>
          </a:xfrm>
          <a:prstGeom prst="rect">
            <a:avLst/>
          </a:prstGeom>
        </p:spPr>
      </p:pic>
      <p:pic>
        <p:nvPicPr>
          <p:cNvPr id="29" name="Grafik 28" descr="Ok ve yay düz dolguyla">
            <a:extLst>
              <a:ext uri="{FF2B5EF4-FFF2-40B4-BE49-F238E27FC236}">
                <a16:creationId xmlns:a16="http://schemas.microsoft.com/office/drawing/2014/main" id="{D0588FC4-2F84-484D-A574-071A64D386C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2032883" y="4804346"/>
            <a:ext cx="368986" cy="3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29285"/>
              </p:ext>
            </p:extLst>
          </p:nvPr>
        </p:nvGraphicFramePr>
        <p:xfrm>
          <a:off x="624840" y="2093606"/>
          <a:ext cx="10469880" cy="26480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8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9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Akademik Danışmanlık Dağılımı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3">
                <a:tc rowSpan="5">
                  <a:txBody>
                    <a:bodyPr/>
                    <a:lstStyle/>
                    <a:p>
                      <a:pPr algn="l"/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Barbaros DEMİRTAŞ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Sınıf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Doğuş BAKICI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Sınıf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Onur </a:t>
                      </a:r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ÇAKIR ve Esra ATIŞ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Sınıf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0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Ayşenur TURGUT KAYMAKÇI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Sınıf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91985"/>
                  </a:ext>
                </a:extLst>
              </a:tr>
              <a:tr h="3645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Merve Nur YAŞAR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Artık yıllar</a:t>
                      </a: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01208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120" y="664643"/>
            <a:ext cx="10515600" cy="7554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EĞİTİM VE ÖĞRETİM</a:t>
            </a:r>
          </a:p>
        </p:txBody>
      </p:sp>
    </p:spTree>
    <p:extLst>
      <p:ext uri="{BB962C8B-B14F-4D97-AF65-F5344CB8AC3E}">
        <p14:creationId xmlns:p14="http://schemas.microsoft.com/office/powerpoint/2010/main" val="29239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D77D4E-1A10-44C1-9568-52F4BB2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279264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dirty="0"/>
              <a:t>Akreditasyon Başvurusu Yapıldı</a:t>
            </a:r>
          </a:p>
        </p:txBody>
      </p:sp>
      <p:sp>
        <p:nvSpPr>
          <p:cNvPr id="3" name="Metin kutusu 2"/>
          <p:cNvSpPr txBox="1"/>
          <p:nvPr/>
        </p:nvSpPr>
        <p:spPr>
          <a:xfrm rot="21117587">
            <a:off x="1251857" y="1219200"/>
            <a:ext cx="222068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1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 rot="1045249">
            <a:off x="9165771" y="5686937"/>
            <a:ext cx="222068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2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 rot="561109">
            <a:off x="1349828" y="2423308"/>
            <a:ext cx="222068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3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882742" y="3783784"/>
            <a:ext cx="222068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4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 rot="20602494">
            <a:off x="3396343" y="4302869"/>
            <a:ext cx="222068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5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 rot="1291949">
            <a:off x="6520541" y="2423308"/>
            <a:ext cx="2220686" cy="36933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6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 rot="20944221">
            <a:off x="8860971" y="1904218"/>
            <a:ext cx="222068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7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 rot="20263597">
            <a:off x="6128657" y="5049777"/>
            <a:ext cx="222068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8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 rot="902888">
            <a:off x="6139543" y="1307068"/>
            <a:ext cx="222068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9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 rot="1084646">
            <a:off x="1251857" y="5322311"/>
            <a:ext cx="222068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ÖLÇÜT 10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49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713</Words>
  <Application>Microsoft Office PowerPoint</Application>
  <PresentationFormat>Geniş ekran</PresentationFormat>
  <Paragraphs>362</Paragraphs>
  <Slides>17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  <vt:variant>
        <vt:lpstr>Özel Gösteriler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Office Teması</vt:lpstr>
      <vt:lpstr>SPOR BİLİMLERİ FAKÜLTESİ </vt:lpstr>
      <vt:lpstr>PowerPoint Sunusu</vt:lpstr>
      <vt:lpstr>KADROMUZ</vt:lpstr>
      <vt:lpstr>BÖLÜM HAKKINDA BİLGİLER</vt:lpstr>
      <vt:lpstr>2022 ANTRENÖRLÜK EĞİTİMİ LİSANS BAŞVURU İSTATİSTİKLERİ</vt:lpstr>
      <vt:lpstr>PowerPoint Sunusu</vt:lpstr>
      <vt:lpstr>PowerPoint Sunusu</vt:lpstr>
      <vt:lpstr>EĞİTİM VE ÖĞRETİM</vt:lpstr>
      <vt:lpstr>Akreditasyon Başvurusu Yapıldı</vt:lpstr>
      <vt:lpstr>LİSANS PROGRAMI REVİZE EDİLDİ</vt:lpstr>
      <vt:lpstr>UZMANLIK HOCALARIMIZ</vt:lpstr>
      <vt:lpstr>HEDEFLERİMİZ</vt:lpstr>
      <vt:lpstr>EĞİTİM VE ÖĞRETİM</vt:lpstr>
      <vt:lpstr>ARAŞTIRMA VE GELİŞTİRME</vt:lpstr>
      <vt:lpstr>ARAŞTIRMA VE GELİŞTİRME</vt:lpstr>
      <vt:lpstr>Sosyal Medyada Biz</vt:lpstr>
      <vt:lpstr>SONUÇ VE DEĞERLENDİRME</vt:lpstr>
      <vt:lpstr>Özel Gösteri 1</vt:lpstr>
    </vt:vector>
  </TitlesOfParts>
  <Company>Sakarya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aidata</dc:creator>
  <cp:lastModifiedBy>Windows Kullanıcısı</cp:lastModifiedBy>
  <cp:revision>66</cp:revision>
  <dcterms:created xsi:type="dcterms:W3CDTF">2021-09-13T08:49:54Z</dcterms:created>
  <dcterms:modified xsi:type="dcterms:W3CDTF">2022-09-28T20:00:27Z</dcterms:modified>
</cp:coreProperties>
</file>