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handoutMasterIdLst>
    <p:handoutMasterId r:id="rId19"/>
  </p:handoutMasterIdLst>
  <p:sldIdLst>
    <p:sldId id="282" r:id="rId2"/>
    <p:sldId id="277" r:id="rId3"/>
    <p:sldId id="259" r:id="rId4"/>
    <p:sldId id="268" r:id="rId5"/>
    <p:sldId id="281" r:id="rId6"/>
    <p:sldId id="280" r:id="rId7"/>
    <p:sldId id="279" r:id="rId8"/>
    <p:sldId id="271" r:id="rId9"/>
    <p:sldId id="287" r:id="rId10"/>
    <p:sldId id="283" r:id="rId11"/>
    <p:sldId id="270" r:id="rId12"/>
    <p:sldId id="272" r:id="rId13"/>
    <p:sldId id="273" r:id="rId14"/>
    <p:sldId id="286" r:id="rId15"/>
    <p:sldId id="284" r:id="rId16"/>
    <p:sldId id="267" r:id="rId17"/>
  </p:sldIdLst>
  <p:sldSz cx="12192000" cy="6858000"/>
  <p:notesSz cx="6858000" cy="9144000"/>
  <p:custShowLst>
    <p:custShow name="Özel Gösteri 1" id="0">
      <p:sldLst>
        <p:sld r:id="rId3"/>
      </p:sldLst>
    </p:custShow>
  </p:custShow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94660"/>
  </p:normalViewPr>
  <p:slideViewPr>
    <p:cSldViewPr snapToGrid="0">
      <p:cViewPr>
        <p:scale>
          <a:sx n="60" d="100"/>
          <a:sy n="60" d="100"/>
        </p:scale>
        <p:origin x="534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349E7F44-E670-48D4-B9AF-04BFF87B4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413716C-80D3-4C35-A53D-A5AD2E0C22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9621C-B882-4D70-B106-289A524AF033}" type="datetimeFigureOut">
              <a:rPr lang="tr-TR" smtClean="0"/>
              <a:t>26.09.2023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5644DA3-B629-42EB-A2F2-2956E52EA7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D01DD1E-F60F-41B8-8F09-7F7224E74B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10A07-58F8-4060-B91E-D0BC06613B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953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2EDB0-EEE9-4B7A-A2DC-2518501A7AE2}" type="datetimeFigureOut">
              <a:rPr lang="tr-TR" smtClean="0"/>
              <a:t>26.09.2023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11C61-8028-47EE-A3C9-E7A238B693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89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İsimler ve foto gelecek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1C61-8028-47EE-A3C9-E7A238B6936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856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Kabul edilen öğrenciler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1C61-8028-47EE-A3C9-E7A238B6936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85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2021 şimdiye</a:t>
            </a:r>
            <a:r>
              <a:rPr lang="tr-TR" baseline="0" dirty="0"/>
              <a:t> kadar yada ilk altı gerçekleşen, patent ve iş birliği nedir? Google akademi atıf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11C61-8028-47EE-A3C9-E7A238B6936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7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A3782FC-DC33-4685-9915-0CB425735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8BC13B3-C788-4F6F-B525-4AB9B85C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AD535E-82FA-4EBA-BDD7-B448D303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26.09.2023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AD41F7-A669-4C85-8803-B2248540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2B3FB3-970B-4D6B-B134-F9B94398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5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F034D8-6ED7-4288-AA4F-5B27238C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4AA9E24-7349-4690-9AFB-72437811A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B337ED3-4A3B-4EAA-8A48-CFAF3E22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26.09.2023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2D8B46D-77D7-4DDE-B80C-5E346E4C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6C1478-4944-4A89-B70B-CF303F82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0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17600D5-E054-4020-9CA8-F54F3FE3D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4C7A75C-954F-4BF0-AF2E-4F970F695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1F6EF7-8DD3-447F-B1C4-EB50B116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26.09.2023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F69770-A21D-4968-A04A-6A619AC1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02986A5-7B2F-4EA4-B0B3-E83AD9C6A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735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337FE2-DD02-445E-89ED-CCDC7E25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2671E9A-E6D3-4A63-AABE-35D14CF98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27FE24-0512-4D1F-97F6-66B5F398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26.09.2023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850E71-5ED8-41C2-B055-FF3A06A96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ABEC642-02D4-42B2-83AE-6438845D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85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63D599-E48A-4729-BAB2-2B3DD78D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7AA8AB4-199B-4447-A8C6-836D64052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A7B04B5-22E6-4321-8651-D719A0175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26.09.2023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BEB87A-1661-4527-828F-48A8E4AB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918C9E-0470-4B2A-A91D-B31D7FE4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9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168016-DAF0-4A1B-81C1-96F051A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EE8D72-F87B-4309-A0BC-6AE6DA31C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95D5040-3E24-4C6A-8E9B-09C460428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8BEC142-ED95-428A-9AB0-50AE10430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26.09.2023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95E0A16-6EE9-415E-B8CD-E8B95E7F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1DF5D7-2131-4CDC-8AF0-5E7124A6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17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855D27-531E-4FC5-BD32-E9309080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57E5E70-3642-4067-849D-57ABE55B4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8496C1E-987C-45C6-BA33-761EFD28C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CAFE8DB-CCBA-4757-ABCB-47A5B6923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AC2DF25-1DCE-4C5B-8351-25AFE7D04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7414A07-23E6-45E3-90F7-E6F20634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26.09.2023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A89BC33-C443-4BF0-9A6A-FB8E5B75B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336B082-CA58-4565-A632-DA4198D8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53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AD4150-4552-4B4F-BD16-D7876AC2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C7B3975-CD75-4AB1-9D8F-43A9B40F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26.09.2023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89661CA-49D5-498B-8696-3B63C36B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D645D1C-42E4-4E44-87C4-1E37AE3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40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70D44CC-781E-4CBB-8528-02A3E108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26.09.2023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D6E68FA-FFBE-4952-BD33-4142F6C9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D62471-8021-4FA9-A91A-545F5637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39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9DB8C8-924B-4C47-9AB9-D56AAD3D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F2F8BD-01F0-4F87-8C66-FDFD76298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78FBD9-11DD-47F9-8107-118A072ED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E5A6039-5ADB-47E2-91E7-521254D7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26.09.2023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FC8AFE8-16BF-47D5-A181-32D78342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2AC394A-0A72-4898-BDB8-3D741260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04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7E374E-82EC-4BE6-9C5A-436EB39C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FE0DF51-6882-431C-92C3-263167CA9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1E08B62-459E-4BEF-B553-0AACCD7B0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93EAE4-F751-4111-BAB0-2B5966E3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9DF8-9A6B-4DD0-BF4D-0097EC0C6AD9}" type="datetimeFigureOut">
              <a:rPr lang="tr-TR" smtClean="0"/>
              <a:t>26.09.2023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D535CC9-8F29-4DAB-91DD-0764DDA32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CB9830-793F-4EB7-95CF-903FF62A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98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2D6F709-6B58-43CD-9E75-FAB4DC12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EDD4F5-42B4-4DFB-85F0-79B86AF7E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02D367-66E1-475E-94CF-1BCF7A6DB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9DF8-9A6B-4DD0-BF4D-0097EC0C6AD9}" type="datetimeFigureOut">
              <a:rPr lang="tr-TR" smtClean="0"/>
              <a:t>26.09.2023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749F02-54DA-4D5C-A66E-BB35F40C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9307D7-EFCA-4869-AED7-B5366AE7D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B22-D25F-4952-8099-E96A1D8FD1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10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24" Type="http://schemas.openxmlformats.org/officeDocument/2006/relationships/image" Target="../media/image1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29.svg"/><Relationship Id="rId30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1.svg"/><Relationship Id="rId18" Type="http://schemas.openxmlformats.org/officeDocument/2006/relationships/image" Target="../media/image26.png"/><Relationship Id="rId3" Type="http://schemas.openxmlformats.org/officeDocument/2006/relationships/image" Target="../media/image7.svg"/><Relationship Id="rId21" Type="http://schemas.openxmlformats.org/officeDocument/2006/relationships/image" Target="../media/image27.svg"/><Relationship Id="rId7" Type="http://schemas.openxmlformats.org/officeDocument/2006/relationships/image" Target="../media/image17.svg"/><Relationship Id="rId12" Type="http://schemas.openxmlformats.org/officeDocument/2006/relationships/image" Target="../media/image23.png"/><Relationship Id="rId17" Type="http://schemas.openxmlformats.org/officeDocument/2006/relationships/image" Target="../media/image23.svg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9.svg"/><Relationship Id="rId5" Type="http://schemas.openxmlformats.org/officeDocument/2006/relationships/image" Target="../media/image13.svg"/><Relationship Id="rId15" Type="http://schemas.openxmlformats.org/officeDocument/2006/relationships/image" Target="../media/image5.svg"/><Relationship Id="rId23" Type="http://schemas.openxmlformats.org/officeDocument/2006/relationships/image" Target="../media/image15.svg"/><Relationship Id="rId10" Type="http://schemas.openxmlformats.org/officeDocument/2006/relationships/image" Target="../media/image22.png"/><Relationship Id="rId19" Type="http://schemas.openxmlformats.org/officeDocument/2006/relationships/image" Target="../media/image9.svg"/><Relationship Id="rId4" Type="http://schemas.openxmlformats.org/officeDocument/2006/relationships/image" Target="../media/image19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Relationship Id="rId2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9" descr="Arka planda gökyüzüyle potaya düşen basketbol topu">
            <a:extLst>
              <a:ext uri="{FF2B5EF4-FFF2-40B4-BE49-F238E27FC236}">
                <a16:creationId xmlns:a16="http://schemas.microsoft.com/office/drawing/2014/main" id="{6982C9E8-CD97-AEF3-F8E5-9508304A7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4954" b="4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F69EE5E-7E1D-DB4F-9F00-624040CEE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  <a:latin typeface="+mn-lt"/>
              </a:rPr>
              <a:t>SPOR BİLİMLERİ FAKÜLTESİ </a:t>
            </a:r>
            <a:endParaRPr lang="x-none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9B8502D-C3CA-B14C-A18A-BF3DCBCFC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FFFFFF"/>
                </a:solidFill>
              </a:rPr>
              <a:t>ANTRENÖRLÜK EĞİTİMİ BÖLÜMÜ</a:t>
            </a: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43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91" y="3260726"/>
            <a:ext cx="2905125" cy="1571625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1837120" y="2101515"/>
            <a:ext cx="9199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 smtClean="0"/>
              <a:t>Akreditasyon süreci </a:t>
            </a:r>
            <a:endParaRPr lang="tr-TR" sz="8800" dirty="0"/>
          </a:p>
        </p:txBody>
      </p:sp>
      <p:sp>
        <p:nvSpPr>
          <p:cNvPr id="3" name="Metin kutusu 2"/>
          <p:cNvSpPr txBox="1"/>
          <p:nvPr/>
        </p:nvSpPr>
        <p:spPr>
          <a:xfrm rot="21117587">
            <a:off x="1249210" y="1198904"/>
            <a:ext cx="226521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/>
              <a:t>ÖLÇÜT 1</a:t>
            </a:r>
          </a:p>
        </p:txBody>
      </p:sp>
      <p:sp>
        <p:nvSpPr>
          <p:cNvPr id="5" name="Metin kutusu 4"/>
          <p:cNvSpPr txBox="1"/>
          <p:nvPr/>
        </p:nvSpPr>
        <p:spPr>
          <a:xfrm rot="561109">
            <a:off x="1342404" y="2475696"/>
            <a:ext cx="239946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ÖLÇÜT 3</a:t>
            </a:r>
          </a:p>
        </p:txBody>
      </p:sp>
      <p:sp>
        <p:nvSpPr>
          <p:cNvPr id="8" name="Metin kutusu 7"/>
          <p:cNvSpPr txBox="1"/>
          <p:nvPr/>
        </p:nvSpPr>
        <p:spPr>
          <a:xfrm rot="1291949">
            <a:off x="7994002" y="2869420"/>
            <a:ext cx="2220686" cy="369332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/>
              <a:t>ÖLÇÜT 6</a:t>
            </a:r>
          </a:p>
        </p:txBody>
      </p:sp>
      <p:sp>
        <p:nvSpPr>
          <p:cNvPr id="9" name="Metin kutusu 8"/>
          <p:cNvSpPr txBox="1"/>
          <p:nvPr/>
        </p:nvSpPr>
        <p:spPr>
          <a:xfrm rot="20944221">
            <a:off x="8846784" y="1825716"/>
            <a:ext cx="232598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ÖLÇÜT 7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913" y="1417595"/>
            <a:ext cx="3438442" cy="2578832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 rot="902888">
            <a:off x="6125286" y="1363271"/>
            <a:ext cx="2268759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ÖLÇÜT 9</a:t>
            </a: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886" y="3543680"/>
            <a:ext cx="4359018" cy="2432515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74" y="3439545"/>
            <a:ext cx="3444539" cy="2578832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 rot="20263597">
            <a:off x="5845685" y="5332960"/>
            <a:ext cx="2348809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ÖLÇÜT 8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882742" y="3695966"/>
            <a:ext cx="230394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ÖLÇÜT 4</a:t>
            </a:r>
          </a:p>
        </p:txBody>
      </p:sp>
      <p:sp>
        <p:nvSpPr>
          <p:cNvPr id="7" name="Metin kutusu 6"/>
          <p:cNvSpPr txBox="1"/>
          <p:nvPr/>
        </p:nvSpPr>
        <p:spPr>
          <a:xfrm rot="20602494">
            <a:off x="3408316" y="4327194"/>
            <a:ext cx="2436609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ÖLÇÜT 5</a:t>
            </a:r>
          </a:p>
        </p:txBody>
      </p:sp>
      <p:sp>
        <p:nvSpPr>
          <p:cNvPr id="12" name="Metin kutusu 11"/>
          <p:cNvSpPr txBox="1"/>
          <p:nvPr/>
        </p:nvSpPr>
        <p:spPr>
          <a:xfrm rot="1084646">
            <a:off x="1236456" y="5375597"/>
            <a:ext cx="229746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ÖLÇÜT 10</a:t>
            </a:r>
          </a:p>
        </p:txBody>
      </p:sp>
      <p:sp>
        <p:nvSpPr>
          <p:cNvPr id="4" name="Metin kutusu 3"/>
          <p:cNvSpPr txBox="1"/>
          <p:nvPr/>
        </p:nvSpPr>
        <p:spPr>
          <a:xfrm rot="1045249">
            <a:off x="9137761" y="5777436"/>
            <a:ext cx="223680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ÖLÇÜT 2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038" y="3231916"/>
            <a:ext cx="10516511" cy="1329043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7327" y="4488700"/>
            <a:ext cx="2143125" cy="2143125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6561" y="3205446"/>
            <a:ext cx="1479420" cy="14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5" grpId="0" animBg="1"/>
      <p:bldP spid="8" grpId="0" animBg="1"/>
      <p:bldP spid="9" grpId="0" animBg="1"/>
      <p:bldP spid="11" grpId="0" animBg="1"/>
      <p:bldP spid="10" grpId="0" animBg="1"/>
      <p:bldP spid="6" grpId="0" animBg="1"/>
      <p:bldP spid="7" grpId="0" animBg="1"/>
      <p:bldP spid="1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7936" y="333419"/>
            <a:ext cx="10515600" cy="1325563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EĞİTİM VE ÖĞRETİM</a:t>
            </a:r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66139"/>
              </p:ext>
            </p:extLst>
          </p:nvPr>
        </p:nvGraphicFramePr>
        <p:xfrm>
          <a:off x="367937" y="1658982"/>
          <a:ext cx="11562735" cy="29949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4965">
                  <a:extLst>
                    <a:ext uri="{9D8B030D-6E8A-4147-A177-3AD203B41FA5}">
                      <a16:colId xmlns:a16="http://schemas.microsoft.com/office/drawing/2014/main" val="1157630702"/>
                    </a:ext>
                  </a:extLst>
                </a:gridCol>
                <a:gridCol w="1697283">
                  <a:extLst>
                    <a:ext uri="{9D8B030D-6E8A-4147-A177-3AD203B41FA5}">
                      <a16:colId xmlns:a16="http://schemas.microsoft.com/office/drawing/2014/main" val="3153691121"/>
                    </a:ext>
                  </a:extLst>
                </a:gridCol>
                <a:gridCol w="2121605">
                  <a:extLst>
                    <a:ext uri="{9D8B030D-6E8A-4147-A177-3AD203B41FA5}">
                      <a16:colId xmlns:a16="http://schemas.microsoft.com/office/drawing/2014/main" val="3684036564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2291318584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2319417186"/>
                    </a:ext>
                  </a:extLst>
                </a:gridCol>
              </a:tblGrid>
              <a:tr h="9793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u="sng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STRATEJİK</a:t>
                      </a:r>
                      <a:r>
                        <a:rPr lang="tr-TR" sz="2000" b="1" u="sng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AMAÇ 1</a:t>
                      </a:r>
                    </a:p>
                    <a:p>
                      <a:pPr algn="ctr"/>
                      <a:r>
                        <a:rPr lang="tr-TR" sz="2000" b="1" i="0" u="none" strike="noStrike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Eğitim-öğretim süreçlerinde etkin, verimli ve sürdürülebilir başarı sağlamak. </a:t>
                      </a:r>
                      <a:endParaRPr lang="tr-TR" sz="2000" b="0" i="0" u="none" strike="noStrike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892005"/>
                  </a:ext>
                </a:extLst>
              </a:tr>
              <a:tr h="989543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Hedef 1.2:</a:t>
                      </a:r>
                      <a:r>
                        <a:rPr lang="tr-TR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600" b="0" i="0" u="none" strike="noStrike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Programları ulusal ve uluslararası yeterlilikler çerçevesinde ve paydaş beklentilerini dikkate alarak güncellemek. </a:t>
                      </a:r>
                      <a:endParaRPr kumimoji="0" lang="tr-TR" sz="1600" b="0" i="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637816"/>
                  </a:ext>
                </a:extLst>
              </a:tr>
              <a:tr h="389016">
                <a:tc rowSpan="2"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PERFORMANS</a:t>
                      </a:r>
                      <a:r>
                        <a:rPr lang="tr-TR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GÖSTERGELERİ</a:t>
                      </a:r>
                      <a:endParaRPr lang="tr-TR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84407"/>
                  </a:ext>
                </a:extLst>
              </a:tr>
              <a:tr h="636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HEDEF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GERÇEKLEŞEN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GERÇEKLEŞME ORANI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HEDEF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316580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388342"/>
              </p:ext>
            </p:extLst>
          </p:nvPr>
        </p:nvGraphicFramePr>
        <p:xfrm>
          <a:off x="367936" y="4670501"/>
          <a:ext cx="11562735" cy="8443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4965">
                  <a:extLst>
                    <a:ext uri="{9D8B030D-6E8A-4147-A177-3AD203B41FA5}">
                      <a16:colId xmlns:a16="http://schemas.microsoft.com/office/drawing/2014/main" val="3945067863"/>
                    </a:ext>
                  </a:extLst>
                </a:gridCol>
                <a:gridCol w="1697283">
                  <a:extLst>
                    <a:ext uri="{9D8B030D-6E8A-4147-A177-3AD203B41FA5}">
                      <a16:colId xmlns:a16="http://schemas.microsoft.com/office/drawing/2014/main" val="3083702189"/>
                    </a:ext>
                  </a:extLst>
                </a:gridCol>
                <a:gridCol w="2121605">
                  <a:extLst>
                    <a:ext uri="{9D8B030D-6E8A-4147-A177-3AD203B41FA5}">
                      <a16:colId xmlns:a16="http://schemas.microsoft.com/office/drawing/2014/main" val="3280223367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1672668288"/>
                    </a:ext>
                  </a:extLst>
                </a:gridCol>
                <a:gridCol w="1909441">
                  <a:extLst>
                    <a:ext uri="{9D8B030D-6E8A-4147-A177-3AD203B41FA5}">
                      <a16:colId xmlns:a16="http://schemas.microsoft.com/office/drawing/2014/main" val="1077194262"/>
                    </a:ext>
                  </a:extLst>
                </a:gridCol>
              </a:tblGrid>
              <a:tr h="8443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b="0" i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Paydaş beklentileri doğrultusunda   güncellenen program sayısı.</a:t>
                      </a:r>
                      <a:endParaRPr lang="tr-TR" sz="16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%100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74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33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6473" y="102911"/>
            <a:ext cx="10515600" cy="1325563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</a:rPr>
              <a:t>ARAŞTIRMA VE GELİŞTİRME</a:t>
            </a:r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620736"/>
              </p:ext>
            </p:extLst>
          </p:nvPr>
        </p:nvGraphicFramePr>
        <p:xfrm>
          <a:off x="368300" y="2488383"/>
          <a:ext cx="11586859" cy="288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1718">
                  <a:extLst>
                    <a:ext uri="{9D8B030D-6E8A-4147-A177-3AD203B41FA5}">
                      <a16:colId xmlns:a16="http://schemas.microsoft.com/office/drawing/2014/main" val="3924085095"/>
                    </a:ext>
                  </a:extLst>
                </a:gridCol>
                <a:gridCol w="1436697">
                  <a:extLst>
                    <a:ext uri="{9D8B030D-6E8A-4147-A177-3AD203B41FA5}">
                      <a16:colId xmlns:a16="http://schemas.microsoft.com/office/drawing/2014/main" val="1424688708"/>
                    </a:ext>
                  </a:extLst>
                </a:gridCol>
                <a:gridCol w="1563839">
                  <a:extLst>
                    <a:ext uri="{9D8B030D-6E8A-4147-A177-3AD203B41FA5}">
                      <a16:colId xmlns:a16="http://schemas.microsoft.com/office/drawing/2014/main" val="1334047098"/>
                    </a:ext>
                  </a:extLst>
                </a:gridCol>
                <a:gridCol w="1204605">
                  <a:extLst>
                    <a:ext uri="{9D8B030D-6E8A-4147-A177-3AD203B41FA5}">
                      <a16:colId xmlns:a16="http://schemas.microsoft.com/office/drawing/2014/main" val="176626788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PERFORMANS GÖSTERGELERİ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2022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2023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3867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tr-TR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HEDEF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GERÇEKLEŞEN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HEDEF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650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Kabul edilen araştırma projesi ve patent sayısı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360301"/>
                  </a:ext>
                </a:extLst>
              </a:tr>
              <a:tr h="6883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SCI, SCI-</a:t>
                      </a:r>
                      <a:r>
                        <a:rPr lang="tr-TR" sz="16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expanded</a:t>
                      </a:r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, SSCI ve AHCI tarafından taranan dergilerde yayımlanan makale sayısı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791958"/>
                  </a:ext>
                </a:extLst>
              </a:tr>
              <a:tr h="46306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SCI, SCI-</a:t>
                      </a:r>
                      <a:r>
                        <a:rPr lang="tr-TR" sz="1600" b="0" i="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expanded</a:t>
                      </a:r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, SSCI ve AHCI dışındaki indeksler tarafından taranan dergilerde yayımlanan makale sayısı makale sayısı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934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Toplam atıf sayısı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201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300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68532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Ar-Ge Kapsamında Paydaşlarla yapılan işbirliği sayısı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332100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2939"/>
              </p:ext>
            </p:extLst>
          </p:nvPr>
        </p:nvGraphicFramePr>
        <p:xfrm>
          <a:off x="379175" y="958851"/>
          <a:ext cx="11579166" cy="151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9166">
                  <a:extLst>
                    <a:ext uri="{9D8B030D-6E8A-4147-A177-3AD203B41FA5}">
                      <a16:colId xmlns:a16="http://schemas.microsoft.com/office/drawing/2014/main" val="3924085095"/>
                    </a:ext>
                  </a:extLst>
                </a:gridCol>
              </a:tblGrid>
              <a:tr h="505136"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                                                                                      STRATEJİK AMAÇ 2</a:t>
                      </a:r>
                    </a:p>
                    <a:p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Bölgesel,</a:t>
                      </a:r>
                      <a:r>
                        <a:rPr lang="tr-TR" sz="16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ulusal ve uluslararası ihtiyaçlar doğrultusunda araştırmalar yapıp, teknoloji geliştirerek nitelikli ve ticarileşebilir Ar-Ge çalışmaları yapmak.</a:t>
                      </a: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386723"/>
                  </a:ext>
                </a:extLst>
              </a:tr>
              <a:tr h="6600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Hedef 2.1</a:t>
                      </a:r>
                      <a:r>
                        <a:rPr lang="tr-TR" sz="16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:</a:t>
                      </a:r>
                      <a:r>
                        <a:rPr lang="tr-TR" sz="1600" b="0" i="0" u="none" strike="noStrike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Paydaş ihtiyaçlarını dikkate alarak Ar-Ge çalışmalarını arttırmak.</a:t>
                      </a:r>
                      <a:endParaRPr lang="tr-TR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360301"/>
                  </a:ext>
                </a:extLst>
              </a:tr>
            </a:tbl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68300" y="6330774"/>
            <a:ext cx="1808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/>
              <a:t> </a:t>
            </a:r>
          </a:p>
          <a:p>
            <a:r>
              <a:rPr lang="tr-TR" sz="1000" dirty="0"/>
              <a:t>*Google Akademik verileri 25.09.2023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315369"/>
              </p:ext>
            </p:extLst>
          </p:nvPr>
        </p:nvGraphicFramePr>
        <p:xfrm>
          <a:off x="386473" y="5589094"/>
          <a:ext cx="8128000" cy="79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120491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422481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977875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86935641"/>
                    </a:ext>
                  </a:extLst>
                </a:gridCol>
              </a:tblGrid>
              <a:tr h="426695"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*2022 Yayın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Atıf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solidFill>
                            <a:schemeClr val="tx1"/>
                          </a:solidFill>
                        </a:rPr>
                        <a:t>201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0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/>
                        <a:t>*2023 Yayın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10-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Atıf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157-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273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08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179900"/>
            <a:ext cx="10515600" cy="1325563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ARAŞTIRMA VE GELİŞTİRME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603364"/>
              </p:ext>
            </p:extLst>
          </p:nvPr>
        </p:nvGraphicFramePr>
        <p:xfrm>
          <a:off x="677337" y="1133458"/>
          <a:ext cx="10696513" cy="526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33">
                  <a:extLst>
                    <a:ext uri="{9D8B030D-6E8A-4147-A177-3AD203B41FA5}">
                      <a16:colId xmlns:a16="http://schemas.microsoft.com/office/drawing/2014/main" val="1575695760"/>
                    </a:ext>
                  </a:extLst>
                </a:gridCol>
                <a:gridCol w="767365">
                  <a:extLst>
                    <a:ext uri="{9D8B030D-6E8A-4147-A177-3AD203B41FA5}">
                      <a16:colId xmlns:a16="http://schemas.microsoft.com/office/drawing/2014/main" val="95564344"/>
                    </a:ext>
                  </a:extLst>
                </a:gridCol>
                <a:gridCol w="767365">
                  <a:extLst>
                    <a:ext uri="{9D8B030D-6E8A-4147-A177-3AD203B41FA5}">
                      <a16:colId xmlns:a16="http://schemas.microsoft.com/office/drawing/2014/main" val="48650849"/>
                    </a:ext>
                  </a:extLst>
                </a:gridCol>
                <a:gridCol w="767365">
                  <a:extLst>
                    <a:ext uri="{9D8B030D-6E8A-4147-A177-3AD203B41FA5}">
                      <a16:colId xmlns:a16="http://schemas.microsoft.com/office/drawing/2014/main" val="3410503921"/>
                    </a:ext>
                  </a:extLst>
                </a:gridCol>
                <a:gridCol w="767365">
                  <a:extLst>
                    <a:ext uri="{9D8B030D-6E8A-4147-A177-3AD203B41FA5}">
                      <a16:colId xmlns:a16="http://schemas.microsoft.com/office/drawing/2014/main" val="2273076671"/>
                    </a:ext>
                  </a:extLst>
                </a:gridCol>
                <a:gridCol w="767365">
                  <a:extLst>
                    <a:ext uri="{9D8B030D-6E8A-4147-A177-3AD203B41FA5}">
                      <a16:colId xmlns:a16="http://schemas.microsoft.com/office/drawing/2014/main" val="2214562879"/>
                    </a:ext>
                  </a:extLst>
                </a:gridCol>
                <a:gridCol w="767365">
                  <a:extLst>
                    <a:ext uri="{9D8B030D-6E8A-4147-A177-3AD203B41FA5}">
                      <a16:colId xmlns:a16="http://schemas.microsoft.com/office/drawing/2014/main" val="1629174098"/>
                    </a:ext>
                  </a:extLst>
                </a:gridCol>
                <a:gridCol w="767365">
                  <a:extLst>
                    <a:ext uri="{9D8B030D-6E8A-4147-A177-3AD203B41FA5}">
                      <a16:colId xmlns:a16="http://schemas.microsoft.com/office/drawing/2014/main" val="2099464300"/>
                    </a:ext>
                  </a:extLst>
                </a:gridCol>
                <a:gridCol w="767365">
                  <a:extLst>
                    <a:ext uri="{9D8B030D-6E8A-4147-A177-3AD203B41FA5}">
                      <a16:colId xmlns:a16="http://schemas.microsoft.com/office/drawing/2014/main" val="1501196425"/>
                    </a:ext>
                  </a:extLst>
                </a:gridCol>
                <a:gridCol w="767365">
                  <a:extLst>
                    <a:ext uri="{9D8B030D-6E8A-4147-A177-3AD203B41FA5}">
                      <a16:colId xmlns:a16="http://schemas.microsoft.com/office/drawing/2014/main" val="2956282324"/>
                    </a:ext>
                  </a:extLst>
                </a:gridCol>
                <a:gridCol w="767365">
                  <a:extLst>
                    <a:ext uri="{9D8B030D-6E8A-4147-A177-3AD203B41FA5}">
                      <a16:colId xmlns:a16="http://schemas.microsoft.com/office/drawing/2014/main" val="1719752413"/>
                    </a:ext>
                  </a:extLst>
                </a:gridCol>
                <a:gridCol w="767365">
                  <a:extLst>
                    <a:ext uri="{9D8B030D-6E8A-4147-A177-3AD203B41FA5}">
                      <a16:colId xmlns:a16="http://schemas.microsoft.com/office/drawing/2014/main" val="230012499"/>
                    </a:ext>
                  </a:extLst>
                </a:gridCol>
                <a:gridCol w="767365">
                  <a:extLst>
                    <a:ext uri="{9D8B030D-6E8A-4147-A177-3AD203B41FA5}">
                      <a16:colId xmlns:a16="http://schemas.microsoft.com/office/drawing/2014/main" val="156238719"/>
                    </a:ext>
                  </a:extLst>
                </a:gridCol>
              </a:tblGrid>
              <a:tr h="1738163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BÖLÜM</a:t>
                      </a:r>
                      <a:endParaRPr lang="tr-TR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Tübitak</a:t>
                      </a:r>
                      <a:r>
                        <a:rPr lang="tr-TR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tr-TR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(</a:t>
                      </a:r>
                      <a:r>
                        <a:rPr lang="tr-TR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Lisans Bitirme</a:t>
                      </a:r>
                      <a:r>
                        <a:rPr lang="tr-TR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)</a:t>
                      </a:r>
                      <a:endParaRPr lang="tr-TR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BAP</a:t>
                      </a:r>
                      <a:endParaRPr lang="tr-TR" sz="2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Tübitak (Diğer)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519330"/>
                  </a:ext>
                </a:extLst>
              </a:tr>
              <a:tr h="961740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ANTRENÖRLÜK EĞİTİMİ</a:t>
                      </a:r>
                      <a:endParaRPr lang="tr-TR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  <a:p>
                      <a:endParaRPr lang="tr-TR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949153"/>
                  </a:ext>
                </a:extLst>
              </a:tr>
              <a:tr h="965345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Başvuru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Kabul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93674"/>
                  </a:ext>
                </a:extLst>
              </a:tr>
              <a:tr h="1602094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chemeClr val="tx2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332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3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DC22E5-CA6A-0A00-4D21-52E05BDC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Hedeflerimiz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Eğitim öğretim süreçlerini akreditasyona uygun şekilde sürdürebilmek</a:t>
            </a:r>
          </a:p>
          <a:p>
            <a:r>
              <a:rPr lang="tr-TR" dirty="0" smtClean="0"/>
              <a:t>Mezun kayıt sitemine dahil olan mezun sayımızı arttırarak (Mevcut 67 kişi), mezun öğrencilerimiz iletişimi sürdürmek ve etkinlik, seminer vb. düzenlemek.</a:t>
            </a:r>
          </a:p>
          <a:p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69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BC874C-1F13-49BD-8881-11A3962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5976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+mn-lt"/>
              </a:rPr>
              <a:t>Sosyal Medyada Biz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950715C-33F9-443F-88D2-F7DE98FFBE74}"/>
              </a:ext>
            </a:extLst>
          </p:cNvPr>
          <p:cNvSpPr txBox="1"/>
          <p:nvPr/>
        </p:nvSpPr>
        <p:spPr>
          <a:xfrm>
            <a:off x="1737608" y="2330412"/>
            <a:ext cx="41835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000" b="1" i="0" dirty="0" err="1">
                <a:solidFill>
                  <a:srgbClr val="333333"/>
                </a:solidFill>
                <a:effectLst/>
              </a:rPr>
              <a:t>Instagram</a:t>
            </a:r>
            <a:r>
              <a:rPr lang="tr-TR" sz="2000" i="0" dirty="0">
                <a:solidFill>
                  <a:srgbClr val="333333"/>
                </a:solidFill>
                <a:effectLst/>
              </a:rPr>
              <a:t>: </a:t>
            </a:r>
            <a:r>
              <a:rPr lang="tr-TR" sz="2000" i="0" u="none" strike="noStrike" dirty="0" err="1">
                <a:solidFill>
                  <a:srgbClr val="222222"/>
                </a:solidFill>
                <a:effectLst/>
              </a:rPr>
              <a:t>subusporbilimleri</a:t>
            </a:r>
            <a:endParaRPr lang="tr-TR" sz="2000" i="0" u="none" strike="noStrike" dirty="0">
              <a:solidFill>
                <a:srgbClr val="222222"/>
              </a:solidFill>
              <a:effectLst/>
            </a:endParaRPr>
          </a:p>
          <a:p>
            <a:pPr algn="l"/>
            <a:endParaRPr lang="tr-TR" sz="200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tr-TR" sz="2000" b="1" i="0" dirty="0" err="1">
                <a:solidFill>
                  <a:srgbClr val="333333"/>
                </a:solidFill>
                <a:effectLst/>
              </a:rPr>
              <a:t>Twitter</a:t>
            </a:r>
            <a:r>
              <a:rPr lang="tr-TR" sz="2000" i="0" dirty="0">
                <a:solidFill>
                  <a:srgbClr val="333333"/>
                </a:solidFill>
                <a:effectLst/>
              </a:rPr>
              <a:t>: </a:t>
            </a:r>
            <a:r>
              <a:rPr lang="tr-TR" sz="2000" i="0" u="none" strike="noStrike" dirty="0" err="1">
                <a:solidFill>
                  <a:srgbClr val="222222"/>
                </a:solidFill>
                <a:effectLst/>
              </a:rPr>
              <a:t>subuantrenorluk</a:t>
            </a:r>
            <a:endParaRPr lang="tr-TR" sz="2000" i="0" u="none" strike="noStrike" dirty="0">
              <a:solidFill>
                <a:srgbClr val="222222"/>
              </a:solidFill>
              <a:effectLst/>
            </a:endParaRPr>
          </a:p>
          <a:p>
            <a:pPr algn="l"/>
            <a:endParaRPr lang="tr-TR" sz="200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tr-TR" sz="2000" b="1" i="0" dirty="0">
                <a:solidFill>
                  <a:srgbClr val="333333"/>
                </a:solidFill>
                <a:effectLst/>
              </a:rPr>
              <a:t>Facebook</a:t>
            </a:r>
            <a:r>
              <a:rPr lang="tr-TR" sz="2000" i="0" dirty="0">
                <a:solidFill>
                  <a:srgbClr val="333333"/>
                </a:solidFill>
                <a:effectLst/>
              </a:rPr>
              <a:t>: </a:t>
            </a:r>
            <a:r>
              <a:rPr lang="tr-TR" sz="2000" i="0" u="none" strike="noStrike" dirty="0" err="1">
                <a:solidFill>
                  <a:srgbClr val="222222"/>
                </a:solidFill>
                <a:effectLst/>
              </a:rPr>
              <a:t>subuantrenorluk</a:t>
            </a:r>
            <a:endParaRPr lang="tr-TR" sz="2000" i="0" u="none" strike="noStrike" dirty="0">
              <a:solidFill>
                <a:srgbClr val="222222"/>
              </a:solidFill>
              <a:effectLst/>
            </a:endParaRPr>
          </a:p>
          <a:p>
            <a:pPr algn="l"/>
            <a:endParaRPr lang="tr-TR" sz="200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tr-TR" sz="2000" b="1" i="0" dirty="0" err="1">
                <a:solidFill>
                  <a:srgbClr val="333333"/>
                </a:solidFill>
                <a:effectLst/>
              </a:rPr>
              <a:t>YouTube</a:t>
            </a:r>
            <a:r>
              <a:rPr lang="tr-TR" sz="2000" i="0" dirty="0">
                <a:solidFill>
                  <a:srgbClr val="333333"/>
                </a:solidFill>
                <a:effectLst/>
              </a:rPr>
              <a:t>: </a:t>
            </a:r>
            <a:r>
              <a:rPr lang="tr-TR" sz="2000" i="0" u="none" strike="noStrike" dirty="0" err="1">
                <a:solidFill>
                  <a:srgbClr val="222222"/>
                </a:solidFill>
                <a:effectLst/>
              </a:rPr>
              <a:t>SUBUSporBilimleriFak</a:t>
            </a:r>
            <a:endParaRPr lang="tr-TR" sz="200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15" name="Resim 14" descr="metin, elektronik eşyalar içeren bir resim&#10;&#10;Açıklama otomatik olarak oluşturuldu">
            <a:extLst>
              <a:ext uri="{FF2B5EF4-FFF2-40B4-BE49-F238E27FC236}">
                <a16:creationId xmlns:a16="http://schemas.microsoft.com/office/drawing/2014/main" id="{FF233491-FA90-43A3-8021-269BC8E7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6" t="3586" r="9098" b="69857"/>
          <a:stretch/>
        </p:blipFill>
        <p:spPr>
          <a:xfrm>
            <a:off x="1262237" y="4158883"/>
            <a:ext cx="486234" cy="507960"/>
          </a:xfrm>
          <a:prstGeom prst="rect">
            <a:avLst/>
          </a:prstGeom>
        </p:spPr>
      </p:pic>
      <p:pic>
        <p:nvPicPr>
          <p:cNvPr id="17" name="Resim 16" descr="metin, elektronik eşyalar içeren bir resim&#10;&#10;Açıklama otomatik olarak oluşturuldu">
            <a:extLst>
              <a:ext uri="{FF2B5EF4-FFF2-40B4-BE49-F238E27FC236}">
                <a16:creationId xmlns:a16="http://schemas.microsoft.com/office/drawing/2014/main" id="{48687D2A-04C8-4A65-9ADA-7F0229D5AD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4" t="3586" r="37869" b="68906"/>
          <a:stretch/>
        </p:blipFill>
        <p:spPr>
          <a:xfrm>
            <a:off x="1247246" y="2298700"/>
            <a:ext cx="486555" cy="525089"/>
          </a:xfrm>
          <a:prstGeom prst="rect">
            <a:avLst/>
          </a:prstGeom>
        </p:spPr>
      </p:pic>
      <p:pic>
        <p:nvPicPr>
          <p:cNvPr id="18" name="Resim 17" descr="metin, elektronik eşyalar içeren bir resim&#10;&#10;Açıklama otomatik olarak oluşturuldu">
            <a:extLst>
              <a:ext uri="{FF2B5EF4-FFF2-40B4-BE49-F238E27FC236}">
                <a16:creationId xmlns:a16="http://schemas.microsoft.com/office/drawing/2014/main" id="{F2EF4D8F-2F67-4D89-A779-E13BAB2EC6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" t="37397" r="67479" b="34693"/>
          <a:stretch/>
        </p:blipFill>
        <p:spPr>
          <a:xfrm>
            <a:off x="1263820" y="2873890"/>
            <a:ext cx="486555" cy="558635"/>
          </a:xfrm>
          <a:prstGeom prst="rect">
            <a:avLst/>
          </a:prstGeom>
        </p:spPr>
      </p:pic>
      <p:pic>
        <p:nvPicPr>
          <p:cNvPr id="19" name="Resim 18" descr="metin, elektronik eşyalar içeren bir resim&#10;&#10;Açıklama otomatik olarak oluşturuldu">
            <a:extLst>
              <a:ext uri="{FF2B5EF4-FFF2-40B4-BE49-F238E27FC236}">
                <a16:creationId xmlns:a16="http://schemas.microsoft.com/office/drawing/2014/main" id="{EFB54684-3A43-4F47-9725-001433E5C7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4904" r="67684" b="68132"/>
          <a:stretch/>
        </p:blipFill>
        <p:spPr>
          <a:xfrm>
            <a:off x="1232256" y="3518110"/>
            <a:ext cx="500621" cy="5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SONUÇ VE DEĞERLENDİRME</a:t>
            </a:r>
          </a:p>
        </p:txBody>
      </p:sp>
      <p:sp>
        <p:nvSpPr>
          <p:cNvPr id="3" name="Dikdörtgen 2"/>
          <p:cNvSpPr/>
          <p:nvPr/>
        </p:nvSpPr>
        <p:spPr>
          <a:xfrm>
            <a:off x="838200" y="1967875"/>
            <a:ext cx="9291484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Bölümümüz Spor-Ak tarafından Akredite oldu.</a:t>
            </a:r>
          </a:p>
          <a:p>
            <a:pPr>
              <a:lnSpc>
                <a:spcPct val="150000"/>
              </a:lnSpc>
            </a:pP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tr-TR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0707" b="4672"/>
          <a:stretch/>
        </p:blipFill>
        <p:spPr>
          <a:xfrm>
            <a:off x="6140246" y="3708000"/>
            <a:ext cx="5824001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3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36428" y="1888429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200" b="1" dirty="0"/>
              <a:t>İÇERİK</a:t>
            </a:r>
            <a:r>
              <a:rPr lang="tr-TR" sz="2200" dirty="0"/>
              <a:t> </a:t>
            </a:r>
          </a:p>
          <a:p>
            <a:pPr marL="0" indent="0">
              <a:buNone/>
            </a:pPr>
            <a:endParaRPr lang="tr-TR" sz="2200" dirty="0"/>
          </a:p>
          <a:p>
            <a:r>
              <a:rPr lang="tr-TR" sz="2200" dirty="0"/>
              <a:t>Bölüm Hakkında </a:t>
            </a:r>
          </a:p>
          <a:p>
            <a:r>
              <a:rPr lang="tr-TR" sz="2200" dirty="0"/>
              <a:t>Akreditasyon Süreci</a:t>
            </a:r>
          </a:p>
          <a:p>
            <a:r>
              <a:rPr lang="tr-TR" sz="2200" dirty="0"/>
              <a:t>Stratejik Amaç </a:t>
            </a:r>
          </a:p>
          <a:p>
            <a:r>
              <a:rPr lang="tr-TR" sz="2200" dirty="0"/>
              <a:t>Araştırma ve Geliştirme</a:t>
            </a:r>
          </a:p>
          <a:p>
            <a:r>
              <a:rPr lang="tr-TR" sz="2200" dirty="0"/>
              <a:t>Hedeflerimiz</a:t>
            </a:r>
          </a:p>
          <a:p>
            <a:endParaRPr lang="tr-TR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izüstü Güvenli">
            <a:extLst>
              <a:ext uri="{FF2B5EF4-FFF2-40B4-BE49-F238E27FC236}">
                <a16:creationId xmlns:a16="http://schemas.microsoft.com/office/drawing/2014/main" id="{55A700DB-AC3B-EF03-33BC-D96F74206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047" y="605679"/>
            <a:ext cx="10515600" cy="640416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KADROMUZ</a:t>
            </a:r>
            <a:endParaRPr lang="tr-TR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668339"/>
              </p:ext>
            </p:extLst>
          </p:nvPr>
        </p:nvGraphicFramePr>
        <p:xfrm>
          <a:off x="623047" y="1246095"/>
          <a:ext cx="10904390" cy="4148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605">
                  <a:extLst>
                    <a:ext uri="{9D8B030D-6E8A-4147-A177-3AD203B41FA5}">
                      <a16:colId xmlns:a16="http://schemas.microsoft.com/office/drawing/2014/main" val="120425226"/>
                    </a:ext>
                  </a:extLst>
                </a:gridCol>
                <a:gridCol w="1798820">
                  <a:extLst>
                    <a:ext uri="{9D8B030D-6E8A-4147-A177-3AD203B41FA5}">
                      <a16:colId xmlns:a16="http://schemas.microsoft.com/office/drawing/2014/main" val="3270925943"/>
                    </a:ext>
                  </a:extLst>
                </a:gridCol>
                <a:gridCol w="1978702">
                  <a:extLst>
                    <a:ext uri="{9D8B030D-6E8A-4147-A177-3AD203B41FA5}">
                      <a16:colId xmlns:a16="http://schemas.microsoft.com/office/drawing/2014/main" val="1739830665"/>
                    </a:ext>
                  </a:extLst>
                </a:gridCol>
                <a:gridCol w="1229193">
                  <a:extLst>
                    <a:ext uri="{9D8B030D-6E8A-4147-A177-3AD203B41FA5}">
                      <a16:colId xmlns:a16="http://schemas.microsoft.com/office/drawing/2014/main" val="1057517862"/>
                    </a:ext>
                  </a:extLst>
                </a:gridCol>
                <a:gridCol w="1873771">
                  <a:extLst>
                    <a:ext uri="{9D8B030D-6E8A-4147-A177-3AD203B41FA5}">
                      <a16:colId xmlns:a16="http://schemas.microsoft.com/office/drawing/2014/main" val="124694780"/>
                    </a:ext>
                  </a:extLst>
                </a:gridCol>
                <a:gridCol w="1813810">
                  <a:extLst>
                    <a:ext uri="{9D8B030D-6E8A-4147-A177-3AD203B41FA5}">
                      <a16:colId xmlns:a16="http://schemas.microsoft.com/office/drawing/2014/main" val="3060612320"/>
                    </a:ext>
                  </a:extLst>
                </a:gridCol>
                <a:gridCol w="779489">
                  <a:extLst>
                    <a:ext uri="{9D8B030D-6E8A-4147-A177-3AD203B41FA5}">
                      <a16:colId xmlns:a16="http://schemas.microsoft.com/office/drawing/2014/main" val="361709133"/>
                    </a:ext>
                  </a:extLst>
                </a:gridCol>
              </a:tblGrid>
              <a:tr h="461299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BÖLÜM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Prof.Dr</a:t>
                      </a: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Doç. Dr.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Dr. </a:t>
                      </a:r>
                      <a:r>
                        <a:rPr lang="tr-TR" sz="1600" b="1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Öğr</a:t>
                      </a:r>
                      <a:r>
                        <a:rPr lang="tr-TR" sz="1600" b="1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. Üyesi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Öğrt</a:t>
                      </a:r>
                      <a:r>
                        <a:rPr lang="tr-TR" sz="1600" b="1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. Gör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Arş. Gör. 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652748"/>
                  </a:ext>
                </a:extLst>
              </a:tr>
              <a:tr h="3569001">
                <a:tc>
                  <a:txBody>
                    <a:bodyPr/>
                    <a:lstStyle/>
                    <a:p>
                      <a:pPr marL="889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Antrenörlük</a:t>
                      </a:r>
                      <a:r>
                        <a:rPr lang="tr-TR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Eğitimi Bölümü</a:t>
                      </a:r>
                    </a:p>
                    <a:p>
                      <a:pPr marL="889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b="1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889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-Ertuğrul Gelen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-Malik </a:t>
                      </a:r>
                      <a:r>
                        <a:rPr lang="tr-TR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Beyleroğlu</a:t>
                      </a:r>
                      <a:endParaRPr lang="tr-TR" sz="1600" dirty="0"/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-İpek Eroğlu Kolayiş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-Murat Çilli</a:t>
                      </a: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-Volkan Sert</a:t>
                      </a: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-Esra Atış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-</a:t>
                      </a:r>
                      <a:r>
                        <a:rPr lang="sv-SE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Melike Nur Eroğlu</a:t>
                      </a: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-Ayşenur Turgut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-Barbaros Demirtaş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-Doğuş Bakıcı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Times New Roman" panose="02020603050405020304" pitchFamily="18" charset="0"/>
                        </a:rPr>
                        <a:t>-Merve Nur Yaşar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-Onur Çakır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tr-TR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452981"/>
                  </a:ext>
                </a:extLst>
              </a:tr>
            </a:tbl>
          </a:graphicData>
        </a:graphic>
      </p:graphicFrame>
      <p:sp>
        <p:nvSpPr>
          <p:cNvPr id="17" name="Dikdörtgen 16"/>
          <p:cNvSpPr/>
          <p:nvPr/>
        </p:nvSpPr>
        <p:spPr>
          <a:xfrm>
            <a:off x="2817184" y="4667366"/>
            <a:ext cx="279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4730359" y="466736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6364290" y="466736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9617468" y="466736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/>
              <a:t>5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10823508" y="30987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12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079CE0D5-6257-4454-B405-ED4CDD505367}"/>
              </a:ext>
            </a:extLst>
          </p:cNvPr>
          <p:cNvSpPr/>
          <p:nvPr/>
        </p:nvSpPr>
        <p:spPr>
          <a:xfrm>
            <a:off x="7860202" y="466736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Aşağı Bükülü Ok 3"/>
          <p:cNvSpPr/>
          <p:nvPr/>
        </p:nvSpPr>
        <p:spPr>
          <a:xfrm rot="10800000">
            <a:off x="3120913" y="3753850"/>
            <a:ext cx="1609445" cy="7218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176211" y="3753850"/>
            <a:ext cx="46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+1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14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4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 HAKKINDA BİLGİLER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28187"/>
              </p:ext>
            </p:extLst>
          </p:nvPr>
        </p:nvGraphicFramePr>
        <p:xfrm>
          <a:off x="681126" y="1656872"/>
          <a:ext cx="1047641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346">
                  <a:extLst>
                    <a:ext uri="{9D8B030D-6E8A-4147-A177-3AD203B41FA5}">
                      <a16:colId xmlns:a16="http://schemas.microsoft.com/office/drawing/2014/main" val="1943583966"/>
                    </a:ext>
                  </a:extLst>
                </a:gridCol>
                <a:gridCol w="2872346">
                  <a:extLst>
                    <a:ext uri="{9D8B030D-6E8A-4147-A177-3AD203B41FA5}">
                      <a16:colId xmlns:a16="http://schemas.microsoft.com/office/drawing/2014/main" val="792167461"/>
                    </a:ext>
                  </a:extLst>
                </a:gridCol>
                <a:gridCol w="1943035">
                  <a:extLst>
                    <a:ext uri="{9D8B030D-6E8A-4147-A177-3AD203B41FA5}">
                      <a16:colId xmlns:a16="http://schemas.microsoft.com/office/drawing/2014/main" val="3909813881"/>
                    </a:ext>
                  </a:extLst>
                </a:gridCol>
                <a:gridCol w="1432026">
                  <a:extLst>
                    <a:ext uri="{9D8B030D-6E8A-4147-A177-3AD203B41FA5}">
                      <a16:colId xmlns:a16="http://schemas.microsoft.com/office/drawing/2014/main" val="2309189321"/>
                    </a:ext>
                  </a:extLst>
                </a:gridCol>
                <a:gridCol w="1356660">
                  <a:extLst>
                    <a:ext uri="{9D8B030D-6E8A-4147-A177-3AD203B41FA5}">
                      <a16:colId xmlns:a16="http://schemas.microsoft.com/office/drawing/2014/main" val="3578349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Bölüm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Mevcut</a:t>
                      </a:r>
                      <a:r>
                        <a:rPr lang="tr-TR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Öğrenci</a:t>
                      </a:r>
                      <a:endParaRPr lang="tr-TR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Kayıt Yaptıran Öğrenci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Yabancı</a:t>
                      </a:r>
                      <a:r>
                        <a:rPr lang="tr-TR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Uyruklu Öğrenci</a:t>
                      </a:r>
                      <a:endParaRPr lang="tr-TR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Toplam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238962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700720" y="637741"/>
            <a:ext cx="322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ÖĞRENCİLERİMİZ</a:t>
            </a:r>
            <a:endParaRPr lang="tr-TR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4" name="Tablo 13"/>
          <p:cNvGraphicFramePr>
            <a:graphicFrameLocks noGrp="1"/>
          </p:cNvGraphicFramePr>
          <p:nvPr/>
        </p:nvGraphicFramePr>
        <p:xfrm>
          <a:off x="1828800" y="5865223"/>
          <a:ext cx="483326" cy="365760"/>
        </p:xfrm>
        <a:graphic>
          <a:graphicData uri="http://schemas.openxmlformats.org/drawingml/2006/table">
            <a:tbl>
              <a:tblPr/>
              <a:tblGrid>
                <a:gridCol w="483326">
                  <a:extLst>
                    <a:ext uri="{9D8B030D-6E8A-4147-A177-3AD203B41FA5}">
                      <a16:colId xmlns:a16="http://schemas.microsoft.com/office/drawing/2014/main" val="1774248118"/>
                    </a:ext>
                  </a:extLst>
                </a:gridCol>
              </a:tblGrid>
              <a:tr h="15675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058778"/>
                  </a:ext>
                </a:extLst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898666"/>
              </p:ext>
            </p:extLst>
          </p:nvPr>
        </p:nvGraphicFramePr>
        <p:xfrm>
          <a:off x="661533" y="3880089"/>
          <a:ext cx="10515600" cy="190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922">
                  <a:extLst>
                    <a:ext uri="{9D8B030D-6E8A-4147-A177-3AD203B41FA5}">
                      <a16:colId xmlns:a16="http://schemas.microsoft.com/office/drawing/2014/main" val="2852977516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1081789812"/>
                    </a:ext>
                  </a:extLst>
                </a:gridCol>
                <a:gridCol w="2820489">
                  <a:extLst>
                    <a:ext uri="{9D8B030D-6E8A-4147-A177-3AD203B41FA5}">
                      <a16:colId xmlns:a16="http://schemas.microsoft.com/office/drawing/2014/main" val="276599332"/>
                    </a:ext>
                  </a:extLst>
                </a:gridCol>
                <a:gridCol w="2820489">
                  <a:extLst>
                    <a:ext uri="{9D8B030D-6E8A-4147-A177-3AD203B41FA5}">
                      <a16:colId xmlns:a16="http://schemas.microsoft.com/office/drawing/2014/main" val="153485722"/>
                    </a:ext>
                  </a:extLst>
                </a:gridCol>
              </a:tblGrid>
              <a:tr h="812584"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YÜKSEK LİSANS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DOKTORA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228216"/>
                  </a:ext>
                </a:extLst>
              </a:tr>
              <a:tr h="342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Mevcut </a:t>
                      </a:r>
                      <a:r>
                        <a:rPr lang="tr-TR" sz="2000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  <a:r>
                        <a:rPr lang="tr-TR" sz="200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Kayıt </a:t>
                      </a:r>
                      <a:r>
                        <a:rPr lang="tr-TR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Yaptıran Öğrenci</a:t>
                      </a:r>
                      <a:r>
                        <a:rPr lang="tr-TR" sz="2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Mevcut </a:t>
                      </a:r>
                      <a:r>
                        <a:rPr lang="tr-TR" sz="2000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Öğrenci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Kayıt </a:t>
                      </a:r>
                      <a:r>
                        <a:rPr lang="tr-TR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Yaptıran Öğrenci</a:t>
                      </a:r>
                      <a:r>
                        <a:rPr lang="tr-TR" sz="20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39918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9+1 (</a:t>
                      </a:r>
                      <a:r>
                        <a:rPr lang="tr-TR" sz="20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Yab</a:t>
                      </a:r>
                      <a:r>
                        <a:rPr lang="tr-TR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tr-TR" sz="20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37651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885102"/>
              </p:ext>
            </p:extLst>
          </p:nvPr>
        </p:nvGraphicFramePr>
        <p:xfrm>
          <a:off x="675850" y="2880685"/>
          <a:ext cx="1047641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346">
                  <a:extLst>
                    <a:ext uri="{9D8B030D-6E8A-4147-A177-3AD203B41FA5}">
                      <a16:colId xmlns:a16="http://schemas.microsoft.com/office/drawing/2014/main" val="511061424"/>
                    </a:ext>
                  </a:extLst>
                </a:gridCol>
                <a:gridCol w="2872346">
                  <a:extLst>
                    <a:ext uri="{9D8B030D-6E8A-4147-A177-3AD203B41FA5}">
                      <a16:colId xmlns:a16="http://schemas.microsoft.com/office/drawing/2014/main" val="4148589364"/>
                    </a:ext>
                  </a:extLst>
                </a:gridCol>
                <a:gridCol w="1943035">
                  <a:extLst>
                    <a:ext uri="{9D8B030D-6E8A-4147-A177-3AD203B41FA5}">
                      <a16:colId xmlns:a16="http://schemas.microsoft.com/office/drawing/2014/main" val="372498764"/>
                    </a:ext>
                  </a:extLst>
                </a:gridCol>
                <a:gridCol w="1432026">
                  <a:extLst>
                    <a:ext uri="{9D8B030D-6E8A-4147-A177-3AD203B41FA5}">
                      <a16:colId xmlns:a16="http://schemas.microsoft.com/office/drawing/2014/main" val="2238558756"/>
                    </a:ext>
                  </a:extLst>
                </a:gridCol>
                <a:gridCol w="1356660">
                  <a:extLst>
                    <a:ext uri="{9D8B030D-6E8A-4147-A177-3AD203B41FA5}">
                      <a16:colId xmlns:a16="http://schemas.microsoft.com/office/drawing/2014/main" val="13917289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LİSANS</a:t>
                      </a:r>
                      <a:r>
                        <a:rPr lang="tr-TR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316</a:t>
                      </a:r>
                      <a:endParaRPr lang="en-US" sz="2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 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j-lt"/>
                        </a:rPr>
                        <a:t>316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793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8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D869FC-4146-4240-B661-AE12F6D7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4643"/>
          </a:xfrm>
        </p:spPr>
        <p:txBody>
          <a:bodyPr>
            <a:normAutofit/>
          </a:bodyPr>
          <a:lstStyle/>
          <a:p>
            <a:r>
              <a:rPr lang="tr-TR" sz="2400" dirty="0"/>
              <a:t>2023 ANTRENÖRLÜK EĞİTİMİ LİSANS BAŞVURU İSTATİSTİKLERİ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E27A46-A98D-4CA1-A717-0F7DC1F60CE6}"/>
              </a:ext>
            </a:extLst>
          </p:cNvPr>
          <p:cNvSpPr/>
          <p:nvPr/>
        </p:nvSpPr>
        <p:spPr>
          <a:xfrm>
            <a:off x="1479022" y="1397060"/>
            <a:ext cx="1918740" cy="17693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b="1" dirty="0"/>
              <a:t>TOPLAM BAŞVURU SAYISI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323</a:t>
            </a:r>
          </a:p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2022-1105</a:t>
            </a:r>
            <a:endParaRPr lang="tr-TR" sz="1200" b="1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43D680-4240-4EDE-858F-889471711EA0}"/>
              </a:ext>
            </a:extLst>
          </p:cNvPr>
          <p:cNvSpPr/>
          <p:nvPr/>
        </p:nvSpPr>
        <p:spPr>
          <a:xfrm>
            <a:off x="8896664" y="1463976"/>
            <a:ext cx="1918741" cy="1685686"/>
          </a:xfrm>
          <a:prstGeom prst="ellipse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b="1" dirty="0">
                <a:solidFill>
                  <a:schemeClr val="bg1"/>
                </a:solidFill>
              </a:rPr>
              <a:t>TOPLAM KAYIT OLAN MİLLİ SAYISI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19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0E52A1-FEA0-4240-8795-038B5A1B7424}"/>
              </a:ext>
            </a:extLst>
          </p:cNvPr>
          <p:cNvSpPr/>
          <p:nvPr/>
        </p:nvSpPr>
        <p:spPr>
          <a:xfrm>
            <a:off x="6764309" y="3166380"/>
            <a:ext cx="1918741" cy="17693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/>
              <a:t>BAŞVURAN MAKS TYT</a:t>
            </a:r>
          </a:p>
          <a:p>
            <a:pPr algn="ctr" defTabSz="457200">
              <a:defRPr/>
            </a:pPr>
            <a:r>
              <a:rPr lang="tr-TR" dirty="0" smtClean="0"/>
              <a:t>280,93</a:t>
            </a:r>
          </a:p>
          <a:p>
            <a:pPr algn="ctr" defTabSz="457200">
              <a:defRPr/>
            </a:pPr>
            <a:r>
              <a:rPr lang="tr-TR" sz="1200" b="1" i="0" u="none" strike="noStrike" dirty="0" smtClean="0">
                <a:solidFill>
                  <a:srgbClr val="000000"/>
                </a:solidFill>
                <a:effectLst/>
                <a:latin typeface="+mj-lt"/>
              </a:rPr>
              <a:t>2022-336</a:t>
            </a:r>
            <a:endParaRPr lang="tr-TR" sz="1200" b="1" i="0" u="none" strike="noStrike" dirty="0"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8535F9-8F7B-4C2F-B4C7-CA0DBF504322}"/>
              </a:ext>
            </a:extLst>
          </p:cNvPr>
          <p:cNvSpPr/>
          <p:nvPr/>
        </p:nvSpPr>
        <p:spPr>
          <a:xfrm>
            <a:off x="1504637" y="3691621"/>
            <a:ext cx="2400927" cy="217792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>
                <a:solidFill>
                  <a:srgbClr val="FF0000"/>
                </a:solidFill>
              </a:rPr>
              <a:t>TOPLAM BAŞVURULAN BRANŞ SAYISI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36E5D6-1420-4C51-90DB-1D259DC692EF}"/>
              </a:ext>
            </a:extLst>
          </p:cNvPr>
          <p:cNvSpPr/>
          <p:nvPr/>
        </p:nvSpPr>
        <p:spPr>
          <a:xfrm>
            <a:off x="8896664" y="4591449"/>
            <a:ext cx="1766340" cy="16856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BAŞVURAN MİN TYT</a:t>
            </a:r>
          </a:p>
          <a:p>
            <a:pPr algn="ctr"/>
            <a:r>
              <a:rPr lang="tr-TR" dirty="0" smtClean="0"/>
              <a:t>191,42</a:t>
            </a:r>
          </a:p>
          <a:p>
            <a:pPr algn="ctr"/>
            <a:r>
              <a:rPr lang="tr-TR" sz="1200" b="1" dirty="0" smtClean="0">
                <a:solidFill>
                  <a:schemeClr val="tx1"/>
                </a:solidFill>
              </a:rPr>
              <a:t>2022 180</a:t>
            </a:r>
            <a:endParaRPr lang="tr-TR" sz="12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352646-6C85-458D-A655-1B6A4E43CD0D}"/>
              </a:ext>
            </a:extLst>
          </p:cNvPr>
          <p:cNvSpPr/>
          <p:nvPr/>
        </p:nvSpPr>
        <p:spPr>
          <a:xfrm>
            <a:off x="4784543" y="1380342"/>
            <a:ext cx="1918741" cy="17693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KONTENJAN</a:t>
            </a:r>
            <a:endParaRPr lang="tr-TR" b="1" dirty="0"/>
          </a:p>
          <a:p>
            <a:pPr algn="ctr"/>
            <a:r>
              <a:rPr lang="tr-TR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66DC0C-2315-C014-E0D0-0009DF07F257}"/>
              </a:ext>
            </a:extLst>
          </p:cNvPr>
          <p:cNvSpPr/>
          <p:nvPr/>
        </p:nvSpPr>
        <p:spPr>
          <a:xfrm>
            <a:off x="4550767" y="4631513"/>
            <a:ext cx="1753849" cy="160555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b="1" dirty="0"/>
          </a:p>
          <a:p>
            <a:pPr algn="ctr"/>
            <a:r>
              <a:rPr lang="tr-TR" sz="1600" b="1" dirty="0"/>
              <a:t>KAYIT OLAN BRANŞ SAYISI </a:t>
            </a:r>
          </a:p>
          <a:p>
            <a:pPr algn="ctr"/>
            <a:r>
              <a:rPr lang="tr-TR" b="1" dirty="0"/>
              <a:t>12</a:t>
            </a:r>
          </a:p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671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3">
            <a:extLst>
              <a:ext uri="{FF2B5EF4-FFF2-40B4-BE49-F238E27FC236}">
                <a16:creationId xmlns:a16="http://schemas.microsoft.com/office/drawing/2014/main" id="{BB9C2097-2FE8-47E0-AF38-42ECA926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159617"/>
              </p:ext>
            </p:extLst>
          </p:nvPr>
        </p:nvGraphicFramePr>
        <p:xfrm>
          <a:off x="7099398" y="641250"/>
          <a:ext cx="4569223" cy="1349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671">
                  <a:extLst>
                    <a:ext uri="{9D8B030D-6E8A-4147-A177-3AD203B41FA5}">
                      <a16:colId xmlns:a16="http://schemas.microsoft.com/office/drawing/2014/main" val="2042971388"/>
                    </a:ext>
                  </a:extLst>
                </a:gridCol>
                <a:gridCol w="1272276">
                  <a:extLst>
                    <a:ext uri="{9D8B030D-6E8A-4147-A177-3AD203B41FA5}">
                      <a16:colId xmlns:a16="http://schemas.microsoft.com/office/drawing/2014/main" val="453213917"/>
                    </a:ext>
                  </a:extLst>
                </a:gridCol>
                <a:gridCol w="1272276">
                  <a:extLst>
                    <a:ext uri="{9D8B030D-6E8A-4147-A177-3AD203B41FA5}">
                      <a16:colId xmlns:a16="http://schemas.microsoft.com/office/drawing/2014/main" val="3976224336"/>
                    </a:ext>
                  </a:extLst>
                </a:gridCol>
              </a:tblGrid>
              <a:tr h="61240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840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OKÇULUK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/>
                        <a:t>13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640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tr-TR" b="0" dirty="0">
                          <a:latin typeface="+mn-lt"/>
                        </a:rPr>
                        <a:t>TENİS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 smtClean="0"/>
                        <a:t>-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104267"/>
                  </a:ext>
                </a:extLst>
              </a:tr>
            </a:tbl>
          </a:graphicData>
        </a:graphic>
      </p:graphicFrame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1D289734-520B-4AEF-8897-52B395D04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352180"/>
              </p:ext>
            </p:extLst>
          </p:nvPr>
        </p:nvGraphicFramePr>
        <p:xfrm>
          <a:off x="781039" y="256672"/>
          <a:ext cx="5828309" cy="6377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673">
                  <a:extLst>
                    <a:ext uri="{9D8B030D-6E8A-4147-A177-3AD203B41FA5}">
                      <a16:colId xmlns:a16="http://schemas.microsoft.com/office/drawing/2014/main" val="1042535438"/>
                    </a:ext>
                  </a:extLst>
                </a:gridCol>
                <a:gridCol w="1835318">
                  <a:extLst>
                    <a:ext uri="{9D8B030D-6E8A-4147-A177-3AD203B41FA5}">
                      <a16:colId xmlns:a16="http://schemas.microsoft.com/office/drawing/2014/main" val="2806968434"/>
                    </a:ext>
                  </a:extLst>
                </a:gridCol>
                <a:gridCol w="1835318">
                  <a:extLst>
                    <a:ext uri="{9D8B030D-6E8A-4147-A177-3AD203B41FA5}">
                      <a16:colId xmlns:a16="http://schemas.microsoft.com/office/drawing/2014/main" val="3039545793"/>
                    </a:ext>
                  </a:extLst>
                </a:gridCol>
              </a:tblGrid>
              <a:tr h="958439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Başvurusu Olan Branşlar (15)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2022 Toplam Başvuru  Sayısı  </a:t>
                      </a:r>
                    </a:p>
                    <a:p>
                      <a:pPr algn="ctr"/>
                      <a:r>
                        <a:rPr lang="tr-TR" sz="2000" dirty="0" smtClean="0"/>
                        <a:t>1105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2023 Toplam Başvuru Sayısı  341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138846"/>
                  </a:ext>
                </a:extLst>
              </a:tr>
              <a:tr h="413234">
                <a:tc>
                  <a:txBody>
                    <a:bodyPr/>
                    <a:lstStyle/>
                    <a:p>
                      <a:r>
                        <a:rPr lang="tr-TR" sz="2000" dirty="0"/>
                        <a:t>Atıcılık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6</a:t>
                      </a:r>
                      <a:endParaRPr lang="tr-T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604183"/>
                  </a:ext>
                </a:extLst>
              </a:tr>
              <a:tr h="413234">
                <a:tc>
                  <a:txBody>
                    <a:bodyPr/>
                    <a:lstStyle/>
                    <a:p>
                      <a:r>
                        <a:rPr lang="tr-TR" sz="2000" dirty="0"/>
                        <a:t>Atletizm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26247"/>
                  </a:ext>
                </a:extLst>
              </a:tr>
              <a:tr h="413234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Basketbol</a:t>
                      </a:r>
                      <a:endParaRPr lang="tr-T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8050022"/>
                  </a:ext>
                </a:extLst>
              </a:tr>
              <a:tr h="413234">
                <a:tc>
                  <a:txBody>
                    <a:bodyPr/>
                    <a:lstStyle/>
                    <a:p>
                      <a:r>
                        <a:rPr lang="tr-TR" sz="2000" dirty="0"/>
                        <a:t>Bisiklet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3998855"/>
                  </a:ext>
                </a:extLst>
              </a:tr>
              <a:tr h="4132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Boks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11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14910"/>
                  </a:ext>
                </a:extLst>
              </a:tr>
              <a:tr h="413234">
                <a:tc>
                  <a:txBody>
                    <a:bodyPr/>
                    <a:lstStyle/>
                    <a:p>
                      <a:r>
                        <a:rPr lang="tr-TR" sz="2000" dirty="0"/>
                        <a:t>Futbol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157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554971"/>
                  </a:ext>
                </a:extLst>
              </a:tr>
              <a:tr h="413234">
                <a:tc>
                  <a:txBody>
                    <a:bodyPr/>
                    <a:lstStyle/>
                    <a:p>
                      <a:r>
                        <a:rPr lang="tr-TR" sz="2000" dirty="0"/>
                        <a:t>Güreş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87470"/>
                  </a:ext>
                </a:extLst>
              </a:tr>
              <a:tr h="4132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Kano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428254"/>
                  </a:ext>
                </a:extLst>
              </a:tr>
              <a:tr h="4132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Karate-Do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7696845"/>
                  </a:ext>
                </a:extLst>
              </a:tr>
              <a:tr h="413234">
                <a:tc>
                  <a:txBody>
                    <a:bodyPr/>
                    <a:lstStyle/>
                    <a:p>
                      <a:r>
                        <a:rPr lang="tr-TR" sz="2000" dirty="0"/>
                        <a:t>Kürek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92142"/>
                  </a:ext>
                </a:extLst>
              </a:tr>
              <a:tr h="413234">
                <a:tc>
                  <a:txBody>
                    <a:bodyPr/>
                    <a:lstStyle/>
                    <a:p>
                      <a:r>
                        <a:rPr lang="tr-TR" sz="2000" dirty="0" err="1"/>
                        <a:t>Taekwondo</a:t>
                      </a:r>
                      <a:endParaRPr lang="tr-T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039463"/>
                  </a:ext>
                </a:extLst>
              </a:tr>
              <a:tr h="413234">
                <a:tc>
                  <a:txBody>
                    <a:bodyPr/>
                    <a:lstStyle/>
                    <a:p>
                      <a:r>
                        <a:rPr lang="tr-TR" sz="2000" dirty="0"/>
                        <a:t>Voleybol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9179461"/>
                  </a:ext>
                </a:extLst>
              </a:tr>
              <a:tr h="4132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/>
                        <a:t>Yüzme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265557"/>
                  </a:ext>
                </a:extLst>
              </a:tr>
            </a:tbl>
          </a:graphicData>
        </a:graphic>
      </p:graphicFrame>
      <p:pic>
        <p:nvPicPr>
          <p:cNvPr id="7" name="Grafik 6" descr="Basketbol düz dolguyla">
            <a:extLst>
              <a:ext uri="{FF2B5EF4-FFF2-40B4-BE49-F238E27FC236}">
                <a16:creationId xmlns:a16="http://schemas.microsoft.com/office/drawing/2014/main" id="{284D1EB5-59FC-4933-BAD3-7FB10B1BF7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55641" y="2133894"/>
            <a:ext cx="559408" cy="339386"/>
          </a:xfrm>
          <a:prstGeom prst="rect">
            <a:avLst/>
          </a:prstGeom>
        </p:spPr>
      </p:pic>
      <p:pic>
        <p:nvPicPr>
          <p:cNvPr id="9" name="Grafik 8" descr="Voleybol düz dolguyla">
            <a:extLst>
              <a:ext uri="{FF2B5EF4-FFF2-40B4-BE49-F238E27FC236}">
                <a16:creationId xmlns:a16="http://schemas.microsoft.com/office/drawing/2014/main" id="{930C3FDC-55D1-4E8F-A8EA-1ACD02BAC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28368" y="5908193"/>
            <a:ext cx="559408" cy="339386"/>
          </a:xfrm>
          <a:prstGeom prst="rect">
            <a:avLst/>
          </a:prstGeom>
        </p:spPr>
      </p:pic>
      <p:pic>
        <p:nvPicPr>
          <p:cNvPr id="11" name="Grafik 10" descr="Futbol düz dolguyla">
            <a:extLst>
              <a:ext uri="{FF2B5EF4-FFF2-40B4-BE49-F238E27FC236}">
                <a16:creationId xmlns:a16="http://schemas.microsoft.com/office/drawing/2014/main" id="{961D68F4-F529-420F-8E3D-4B92ED10B3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32421" y="3340931"/>
            <a:ext cx="559409" cy="339387"/>
          </a:xfrm>
          <a:prstGeom prst="rect">
            <a:avLst/>
          </a:prstGeom>
        </p:spPr>
      </p:pic>
      <p:pic>
        <p:nvPicPr>
          <p:cNvPr id="13" name="Grafik 12" descr="Yüzme düz dolguyla">
            <a:extLst>
              <a:ext uri="{FF2B5EF4-FFF2-40B4-BE49-F238E27FC236}">
                <a16:creationId xmlns:a16="http://schemas.microsoft.com/office/drawing/2014/main" id="{CA5905EA-F63E-437D-902E-F454F91916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12777" y="6302147"/>
            <a:ext cx="559408" cy="339386"/>
          </a:xfrm>
          <a:prstGeom prst="rect">
            <a:avLst/>
          </a:prstGeom>
        </p:spPr>
      </p:pic>
      <p:pic>
        <p:nvPicPr>
          <p:cNvPr id="19" name="Grafik 18" descr="Bisiklet sürme düz dolguyla">
            <a:extLst>
              <a:ext uri="{FF2B5EF4-FFF2-40B4-BE49-F238E27FC236}">
                <a16:creationId xmlns:a16="http://schemas.microsoft.com/office/drawing/2014/main" id="{1837314F-02EE-4577-95D1-DE4A2EEA9D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961336" y="2510505"/>
            <a:ext cx="653713" cy="396600"/>
          </a:xfrm>
          <a:prstGeom prst="rect">
            <a:avLst/>
          </a:prstGeom>
        </p:spPr>
      </p:pic>
      <p:pic>
        <p:nvPicPr>
          <p:cNvPr id="21" name="Grafik 20" descr="Yoga düz dolguyla">
            <a:extLst>
              <a:ext uri="{FF2B5EF4-FFF2-40B4-BE49-F238E27FC236}">
                <a16:creationId xmlns:a16="http://schemas.microsoft.com/office/drawing/2014/main" id="{09211320-8069-4DC5-B0ED-FA2307033E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116858" y="4654140"/>
            <a:ext cx="555327" cy="336910"/>
          </a:xfrm>
          <a:prstGeom prst="rect">
            <a:avLst/>
          </a:prstGeom>
        </p:spPr>
      </p:pic>
      <p:pic>
        <p:nvPicPr>
          <p:cNvPr id="25" name="Grafik 24" descr="Kano düz dolguyla">
            <a:extLst>
              <a:ext uri="{FF2B5EF4-FFF2-40B4-BE49-F238E27FC236}">
                <a16:creationId xmlns:a16="http://schemas.microsoft.com/office/drawing/2014/main" id="{86AAE7D7-F37F-49F9-B862-DA3DE5ABEA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000144" y="4218457"/>
            <a:ext cx="635912" cy="385800"/>
          </a:xfrm>
          <a:prstGeom prst="rect">
            <a:avLst/>
          </a:prstGeom>
        </p:spPr>
      </p:pic>
      <p:pic>
        <p:nvPicPr>
          <p:cNvPr id="27" name="Grafik 26" descr="Kano düz dolguyla">
            <a:extLst>
              <a:ext uri="{FF2B5EF4-FFF2-40B4-BE49-F238E27FC236}">
                <a16:creationId xmlns:a16="http://schemas.microsoft.com/office/drawing/2014/main" id="{C56BBBD3-B0F2-4EA8-A187-1C31C3AD948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017389" y="5042487"/>
            <a:ext cx="692302" cy="420011"/>
          </a:xfrm>
          <a:prstGeom prst="rect">
            <a:avLst/>
          </a:prstGeom>
        </p:spPr>
      </p:pic>
      <p:pic>
        <p:nvPicPr>
          <p:cNvPr id="31" name="Grafik 30" descr="Ok ve yay düz dolguyla">
            <a:extLst>
              <a:ext uri="{FF2B5EF4-FFF2-40B4-BE49-F238E27FC236}">
                <a16:creationId xmlns:a16="http://schemas.microsoft.com/office/drawing/2014/main" id="{2B2BCD78-600E-4C02-A4D1-CFE98EBA25C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8349265" y="1311572"/>
            <a:ext cx="542210" cy="328952"/>
          </a:xfrm>
          <a:prstGeom prst="rect">
            <a:avLst/>
          </a:prstGeom>
        </p:spPr>
      </p:pic>
      <p:pic>
        <p:nvPicPr>
          <p:cNvPr id="33" name="Grafik 32" descr="Boks Eldiveni düz dolguyla">
            <a:extLst>
              <a:ext uri="{FF2B5EF4-FFF2-40B4-BE49-F238E27FC236}">
                <a16:creationId xmlns:a16="http://schemas.microsoft.com/office/drawing/2014/main" id="{BCE47D04-4B57-4A15-BD3A-DB5A9FC8B0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2017389" y="2954369"/>
            <a:ext cx="572789" cy="347504"/>
          </a:xfrm>
          <a:prstGeom prst="rect">
            <a:avLst/>
          </a:prstGeom>
        </p:spPr>
      </p:pic>
      <p:pic>
        <p:nvPicPr>
          <p:cNvPr id="39" name="Grafik 38" descr="Dövüş Sanatları düz dolguyla">
            <a:extLst>
              <a:ext uri="{FF2B5EF4-FFF2-40B4-BE49-F238E27FC236}">
                <a16:creationId xmlns:a16="http://schemas.microsoft.com/office/drawing/2014/main" id="{5D16F181-D115-4D9C-8060-9F03BE497D3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2119994" y="5430043"/>
            <a:ext cx="635911" cy="385799"/>
          </a:xfrm>
          <a:prstGeom prst="rect">
            <a:avLst/>
          </a:prstGeom>
        </p:spPr>
      </p:pic>
      <p:pic>
        <p:nvPicPr>
          <p:cNvPr id="45" name="Grafik 44" descr="Sumo Güreşçisi düz dolguyla">
            <a:extLst>
              <a:ext uri="{FF2B5EF4-FFF2-40B4-BE49-F238E27FC236}">
                <a16:creationId xmlns:a16="http://schemas.microsoft.com/office/drawing/2014/main" id="{77D63060-84FB-4839-8D37-36892488CF7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2116858" y="3714173"/>
            <a:ext cx="436973" cy="436973"/>
          </a:xfrm>
          <a:prstGeom prst="rect">
            <a:avLst/>
          </a:prstGeom>
        </p:spPr>
      </p:pic>
      <p:pic>
        <p:nvPicPr>
          <p:cNvPr id="51" name="Grafik 50" descr="Engel düz dolguyla">
            <a:extLst>
              <a:ext uri="{FF2B5EF4-FFF2-40B4-BE49-F238E27FC236}">
                <a16:creationId xmlns:a16="http://schemas.microsoft.com/office/drawing/2014/main" id="{ADCB491A-70C4-4C2F-9B67-58F09988A9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2085033" y="1669987"/>
            <a:ext cx="474519" cy="474519"/>
          </a:xfrm>
          <a:prstGeom prst="rect">
            <a:avLst/>
          </a:prstGeom>
        </p:spPr>
      </p:pic>
      <p:pic>
        <p:nvPicPr>
          <p:cNvPr id="55" name="Grafik 54" descr="Islık düz dolguyla">
            <a:extLst>
              <a:ext uri="{FF2B5EF4-FFF2-40B4-BE49-F238E27FC236}">
                <a16:creationId xmlns:a16="http://schemas.microsoft.com/office/drawing/2014/main" id="{13D4B2D4-1E70-4100-A357-A9255DCDAB6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tretch>
            <a:fillRect/>
          </a:stretch>
        </p:blipFill>
        <p:spPr>
          <a:xfrm>
            <a:off x="2117251" y="1270392"/>
            <a:ext cx="470050" cy="470050"/>
          </a:xfrm>
          <a:prstGeom prst="rect">
            <a:avLst/>
          </a:prstGeom>
        </p:spPr>
      </p:pic>
      <p:pic>
        <p:nvPicPr>
          <p:cNvPr id="4" name="Grafik 3" descr="Tenis raketi ve topu ana hat">
            <a:extLst>
              <a:ext uri="{FF2B5EF4-FFF2-40B4-BE49-F238E27FC236}">
                <a16:creationId xmlns:a16="http://schemas.microsoft.com/office/drawing/2014/main" id="{E9056126-B9B0-4DC1-2567-A6035DEDFCB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8405620" y="1640524"/>
            <a:ext cx="457248" cy="4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269857"/>
              </p:ext>
            </p:extLst>
          </p:nvPr>
        </p:nvGraphicFramePr>
        <p:xfrm>
          <a:off x="1326084" y="808880"/>
          <a:ext cx="9261439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179">
                  <a:extLst>
                    <a:ext uri="{9D8B030D-6E8A-4147-A177-3AD203B41FA5}">
                      <a16:colId xmlns:a16="http://schemas.microsoft.com/office/drawing/2014/main" val="4245564951"/>
                    </a:ext>
                  </a:extLst>
                </a:gridCol>
                <a:gridCol w="2017179">
                  <a:extLst>
                    <a:ext uri="{9D8B030D-6E8A-4147-A177-3AD203B41FA5}">
                      <a16:colId xmlns:a16="http://schemas.microsoft.com/office/drawing/2014/main" val="1091197018"/>
                    </a:ext>
                  </a:extLst>
                </a:gridCol>
                <a:gridCol w="1524511">
                  <a:extLst>
                    <a:ext uri="{9D8B030D-6E8A-4147-A177-3AD203B41FA5}">
                      <a16:colId xmlns:a16="http://schemas.microsoft.com/office/drawing/2014/main" val="1630824130"/>
                    </a:ext>
                  </a:extLst>
                </a:gridCol>
                <a:gridCol w="1124262">
                  <a:extLst>
                    <a:ext uri="{9D8B030D-6E8A-4147-A177-3AD203B41FA5}">
                      <a16:colId xmlns:a16="http://schemas.microsoft.com/office/drawing/2014/main" val="2291904441"/>
                    </a:ext>
                  </a:extLst>
                </a:gridCol>
                <a:gridCol w="824460">
                  <a:extLst>
                    <a:ext uri="{9D8B030D-6E8A-4147-A177-3AD203B41FA5}">
                      <a16:colId xmlns:a16="http://schemas.microsoft.com/office/drawing/2014/main" val="671233863"/>
                    </a:ext>
                  </a:extLst>
                </a:gridCol>
                <a:gridCol w="884418">
                  <a:extLst>
                    <a:ext uri="{9D8B030D-6E8A-4147-A177-3AD203B41FA5}">
                      <a16:colId xmlns:a16="http://schemas.microsoft.com/office/drawing/2014/main" val="3332684029"/>
                    </a:ext>
                  </a:extLst>
                </a:gridCol>
                <a:gridCol w="869430">
                  <a:extLst>
                    <a:ext uri="{9D8B030D-6E8A-4147-A177-3AD203B41FA5}">
                      <a16:colId xmlns:a16="http://schemas.microsoft.com/office/drawing/2014/main" val="2759384103"/>
                    </a:ext>
                  </a:extLst>
                </a:gridCol>
              </a:tblGrid>
              <a:tr h="602131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Branş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Sayı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Takım Sporları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Bireysel Sporlar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Milli Sayısı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2000" dirty="0"/>
                        <a:t>Cinsiyet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490565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Atıcılık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0" dirty="0"/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000" b="0" dirty="0"/>
                        <a:t>Kadın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000" b="0" dirty="0"/>
                        <a:t>Erkek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62482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Atletizm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0" dirty="0"/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421083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Basketbol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763824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Bisiklet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728535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Boks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636096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Futbol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54526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Güreş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448958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Karate-Do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179156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Kano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699651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Kürek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236670"/>
                  </a:ext>
                </a:extLst>
              </a:tr>
              <a:tr h="172038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Taekwondo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756271"/>
                  </a:ext>
                </a:extLst>
              </a:tr>
              <a:tr h="317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Voleybol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76837"/>
                  </a:ext>
                </a:extLst>
              </a:tr>
              <a:tr h="344075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Toplam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841856"/>
                  </a:ext>
                </a:extLst>
              </a:tr>
            </a:tbl>
          </a:graphicData>
        </a:graphic>
      </p:graphicFrame>
      <p:pic>
        <p:nvPicPr>
          <p:cNvPr id="5" name="Grafik 4" descr="Voleybol düz dolguyla">
            <a:extLst>
              <a:ext uri="{FF2B5EF4-FFF2-40B4-BE49-F238E27FC236}">
                <a16:creationId xmlns:a16="http://schemas.microsoft.com/office/drawing/2014/main" id="{84EADCAD-2D44-4B81-90BC-DE7FCF2E17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07972" y="5961487"/>
            <a:ext cx="407465" cy="247204"/>
          </a:xfrm>
          <a:prstGeom prst="rect">
            <a:avLst/>
          </a:prstGeom>
        </p:spPr>
      </p:pic>
      <p:pic>
        <p:nvPicPr>
          <p:cNvPr id="7" name="Grafik 6" descr="Bisiklet sürme düz dolguyla">
            <a:extLst>
              <a:ext uri="{FF2B5EF4-FFF2-40B4-BE49-F238E27FC236}">
                <a16:creationId xmlns:a16="http://schemas.microsoft.com/office/drawing/2014/main" id="{8F987D47-B9D9-461A-B010-F762F4E53F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86266" y="2825231"/>
            <a:ext cx="376263" cy="228274"/>
          </a:xfrm>
          <a:prstGeom prst="rect">
            <a:avLst/>
          </a:prstGeom>
        </p:spPr>
      </p:pic>
      <p:pic>
        <p:nvPicPr>
          <p:cNvPr id="8" name="Grafik 7" descr="Kano düz dolguyla">
            <a:extLst>
              <a:ext uri="{FF2B5EF4-FFF2-40B4-BE49-F238E27FC236}">
                <a16:creationId xmlns:a16="http://schemas.microsoft.com/office/drawing/2014/main" id="{0D25EF17-4B91-4B8B-8CB0-052B5B59D9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810723" y="4720349"/>
            <a:ext cx="470792" cy="285624"/>
          </a:xfrm>
          <a:prstGeom prst="rect">
            <a:avLst/>
          </a:prstGeom>
        </p:spPr>
      </p:pic>
      <p:pic>
        <p:nvPicPr>
          <p:cNvPr id="9" name="Grafik 8" descr="Kano düz dolguyla">
            <a:extLst>
              <a:ext uri="{FF2B5EF4-FFF2-40B4-BE49-F238E27FC236}">
                <a16:creationId xmlns:a16="http://schemas.microsoft.com/office/drawing/2014/main" id="{79820B4B-F639-4DE8-9BFC-EE57AD2891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836747" y="5099545"/>
            <a:ext cx="470791" cy="285624"/>
          </a:xfrm>
          <a:prstGeom prst="rect">
            <a:avLst/>
          </a:prstGeom>
        </p:spPr>
      </p:pic>
      <p:pic>
        <p:nvPicPr>
          <p:cNvPr id="11" name="Grafik 10" descr="Engel düz dolguyla">
            <a:extLst>
              <a:ext uri="{FF2B5EF4-FFF2-40B4-BE49-F238E27FC236}">
                <a16:creationId xmlns:a16="http://schemas.microsoft.com/office/drawing/2014/main" id="{167F0636-3F03-4B3C-81BB-5DFE0B28264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916671" y="1909689"/>
            <a:ext cx="368986" cy="368986"/>
          </a:xfrm>
          <a:prstGeom prst="rect">
            <a:avLst/>
          </a:prstGeom>
        </p:spPr>
      </p:pic>
      <p:pic>
        <p:nvPicPr>
          <p:cNvPr id="12" name="Grafik 11" descr="Islık düz dolguyla">
            <a:extLst>
              <a:ext uri="{FF2B5EF4-FFF2-40B4-BE49-F238E27FC236}">
                <a16:creationId xmlns:a16="http://schemas.microsoft.com/office/drawing/2014/main" id="{A17B4614-2890-4955-8F91-7E9D5207AC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78773">
            <a:off x="2883680" y="1561816"/>
            <a:ext cx="376924" cy="376924"/>
          </a:xfrm>
          <a:prstGeom prst="rect">
            <a:avLst/>
          </a:prstGeom>
        </p:spPr>
      </p:pic>
      <p:pic>
        <p:nvPicPr>
          <p:cNvPr id="13" name="Grafik 12" descr="Basketbol düz dolguyla">
            <a:extLst>
              <a:ext uri="{FF2B5EF4-FFF2-40B4-BE49-F238E27FC236}">
                <a16:creationId xmlns:a16="http://schemas.microsoft.com/office/drawing/2014/main" id="{B9A92091-9298-4A45-9D5E-47E67600D11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884011" y="2409814"/>
            <a:ext cx="376262" cy="228273"/>
          </a:xfrm>
          <a:prstGeom prst="rect">
            <a:avLst/>
          </a:prstGeom>
        </p:spPr>
      </p:pic>
      <p:pic>
        <p:nvPicPr>
          <p:cNvPr id="14" name="Grafik 13" descr="Boks Eldiveni düz dolguyla">
            <a:extLst>
              <a:ext uri="{FF2B5EF4-FFF2-40B4-BE49-F238E27FC236}">
                <a16:creationId xmlns:a16="http://schemas.microsoft.com/office/drawing/2014/main" id="{BCA7B03A-8FBF-4651-81AF-E325EC30212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2902510" y="3244781"/>
            <a:ext cx="376263" cy="228274"/>
          </a:xfrm>
          <a:prstGeom prst="rect">
            <a:avLst/>
          </a:prstGeom>
        </p:spPr>
      </p:pic>
      <p:pic>
        <p:nvPicPr>
          <p:cNvPr id="15" name="Grafik 14" descr="Futbol düz dolguyla">
            <a:extLst>
              <a:ext uri="{FF2B5EF4-FFF2-40B4-BE49-F238E27FC236}">
                <a16:creationId xmlns:a16="http://schemas.microsoft.com/office/drawing/2014/main" id="{7ED02F25-A079-452A-A3B8-3476D06EF2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2905253" y="3602227"/>
            <a:ext cx="376262" cy="228274"/>
          </a:xfrm>
          <a:prstGeom prst="rect">
            <a:avLst/>
          </a:prstGeom>
        </p:spPr>
      </p:pic>
      <p:pic>
        <p:nvPicPr>
          <p:cNvPr id="16" name="Grafik 15" descr="Sumo Güreşçisi düz dolguyla">
            <a:extLst>
              <a:ext uri="{FF2B5EF4-FFF2-40B4-BE49-F238E27FC236}">
                <a16:creationId xmlns:a16="http://schemas.microsoft.com/office/drawing/2014/main" id="{3D32B2D3-0F22-4787-AC78-EEA0BB049AB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2833182" y="3896167"/>
            <a:ext cx="350904" cy="350904"/>
          </a:xfrm>
          <a:prstGeom prst="rect">
            <a:avLst/>
          </a:prstGeom>
        </p:spPr>
      </p:pic>
      <p:pic>
        <p:nvPicPr>
          <p:cNvPr id="17" name="Grafik 16" descr="Yoga düz dolguyla">
            <a:extLst>
              <a:ext uri="{FF2B5EF4-FFF2-40B4-BE49-F238E27FC236}">
                <a16:creationId xmlns:a16="http://schemas.microsoft.com/office/drawing/2014/main" id="{25F629AC-1FB0-4996-986F-16BE605520E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2963345" y="5516501"/>
            <a:ext cx="425000" cy="257842"/>
          </a:xfrm>
          <a:prstGeom prst="rect">
            <a:avLst/>
          </a:prstGeom>
        </p:spPr>
      </p:pic>
      <p:pic>
        <p:nvPicPr>
          <p:cNvPr id="19" name="Grafik 18" descr="Yoga düz dolguyla">
            <a:extLst>
              <a:ext uri="{FF2B5EF4-FFF2-40B4-BE49-F238E27FC236}">
                <a16:creationId xmlns:a16="http://schemas.microsoft.com/office/drawing/2014/main" id="{9AF4EE33-5EAB-2621-6C2D-5C349E24F55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2886266" y="4368935"/>
            <a:ext cx="425000" cy="25784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489461" y="323102"/>
            <a:ext cx="873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2023-2024 Öğretim Yılı İtibariyle kayıt yaptıran Öğrenci Profili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45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27492"/>
              </p:ext>
            </p:extLst>
          </p:nvPr>
        </p:nvGraphicFramePr>
        <p:xfrm>
          <a:off x="945682" y="1612343"/>
          <a:ext cx="10469880" cy="447096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92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192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Akademik Danışmanlık Dağılımı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53">
                <a:tc rowSpan="5">
                  <a:txBody>
                    <a:bodyPr/>
                    <a:lstStyle/>
                    <a:p>
                      <a:pPr algn="l"/>
                      <a:r>
                        <a:rPr lang="tr-TR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ANE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Prof. Dr. Ertuğrul Gelen</a:t>
                      </a:r>
                      <a:r>
                        <a:rPr lang="tr-TR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– </a:t>
                      </a:r>
                      <a:r>
                        <a:rPr lang="tr-TR" sz="240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Öğr</a:t>
                      </a:r>
                      <a:r>
                        <a:rPr lang="tr-TR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Gör. Esra ATIŞ ve </a:t>
                      </a:r>
                      <a:endParaRPr lang="tr-TR" sz="24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Arş. Gör. Ayşenur </a:t>
                      </a:r>
                      <a:r>
                        <a:rPr lang="tr-TR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TURGUT KAYMAKÇI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Sınıf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6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Prof. Dr. Malik </a:t>
                      </a:r>
                      <a:r>
                        <a:rPr lang="tr-TR" sz="2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Beyleroğlu</a:t>
                      </a:r>
                      <a:r>
                        <a:rPr lang="tr-T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- Dr. </a:t>
                      </a:r>
                      <a:r>
                        <a:rPr lang="tr-TR" sz="24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Öğr</a:t>
                      </a:r>
                      <a:r>
                        <a:rPr lang="tr-T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Üye. Volkan SERT ve Arş. Gör. Barbaros </a:t>
                      </a:r>
                      <a:r>
                        <a:rPr lang="tr-TR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DEMİRTAŞ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Sınıf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Öğr</a:t>
                      </a:r>
                      <a:r>
                        <a:rPr lang="tr-TR" sz="2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Gör. Melike </a:t>
                      </a:r>
                      <a:r>
                        <a:rPr lang="tr-TR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Nur EROĞLU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Sınıf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07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Doç. Dr. Murat ÇİLLİ-</a:t>
                      </a:r>
                      <a:r>
                        <a:rPr lang="tr-TR" sz="24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Doç. Dr. İpek EROĞLU KOLAYİŞ ve </a:t>
                      </a:r>
                      <a:r>
                        <a:rPr lang="tr-T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Arş. Gör. </a:t>
                      </a:r>
                      <a:r>
                        <a:rPr lang="tr-TR" sz="2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Onur </a:t>
                      </a:r>
                      <a:r>
                        <a:rPr lang="tr-TR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ÇAKIR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Sınıf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091985"/>
                  </a:ext>
                </a:extLst>
              </a:tr>
              <a:tr h="36450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Arş. Gör. Dr.</a:t>
                      </a:r>
                      <a:r>
                        <a:rPr lang="tr-TR" sz="2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tr-T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Merve </a:t>
                      </a:r>
                      <a:r>
                        <a:rPr lang="tr-TR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Nur </a:t>
                      </a:r>
                      <a:r>
                        <a:rPr lang="tr-TR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YAŞAR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4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2018 girişliler ve öncesi artık </a:t>
                      </a:r>
                      <a:r>
                        <a:rPr lang="tr-TR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yıllar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201208"/>
                  </a:ext>
                </a:extLst>
              </a:tr>
            </a:tbl>
          </a:graphicData>
        </a:graphic>
      </p:graphicFrame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9120" y="664643"/>
            <a:ext cx="10515600" cy="755463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6">
                    <a:lumMod val="50000"/>
                  </a:schemeClr>
                </a:solidFill>
              </a:rPr>
              <a:t>EĞİTİM VE ÖĞRETİM</a:t>
            </a:r>
          </a:p>
        </p:txBody>
      </p:sp>
    </p:spTree>
    <p:extLst>
      <p:ext uri="{BB962C8B-B14F-4D97-AF65-F5344CB8AC3E}">
        <p14:creationId xmlns:p14="http://schemas.microsoft.com/office/powerpoint/2010/main" val="29239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ÇAP-Formasyon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Rekreasyon Bölümü ile ÇAP yapıldı.. Kontenjan 5.. Rekreasyon </a:t>
            </a:r>
            <a:r>
              <a:rPr lang="tr-TR" dirty="0" err="1" smtClean="0"/>
              <a:t>öğr</a:t>
            </a:r>
            <a:r>
              <a:rPr lang="tr-TR" dirty="0" smtClean="0"/>
              <a:t>. 120 AKTS ders almaları gerekiyor. </a:t>
            </a:r>
          </a:p>
          <a:p>
            <a:r>
              <a:rPr lang="tr-TR" dirty="0" smtClean="0"/>
              <a:t>Formasyon alan öğrencilerimiz var.. Bu yıl kabul alan 29 kişi var..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85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3486</TotalTime>
  <Words>738</Words>
  <Application>Microsoft Office PowerPoint</Application>
  <PresentationFormat>Geniş ekran</PresentationFormat>
  <Paragraphs>324</Paragraphs>
  <Slides>16</Slides>
  <Notes>3</Notes>
  <HiddenSlides>1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  <vt:variant>
        <vt:lpstr>Özel Gösteriler</vt:lpstr>
      </vt:variant>
      <vt:variant>
        <vt:i4>1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Times New Roman</vt:lpstr>
      <vt:lpstr>Wingdings</vt:lpstr>
      <vt:lpstr>Office Teması</vt:lpstr>
      <vt:lpstr>SPOR BİLİMLERİ FAKÜLTESİ </vt:lpstr>
      <vt:lpstr>PowerPoint Sunusu</vt:lpstr>
      <vt:lpstr>KADROMUZ</vt:lpstr>
      <vt:lpstr>BÖLÜM HAKKINDA BİLGİLER</vt:lpstr>
      <vt:lpstr>2023 ANTRENÖRLÜK EĞİTİMİ LİSANS BAŞVURU İSTATİSTİKLERİ</vt:lpstr>
      <vt:lpstr>PowerPoint Sunusu</vt:lpstr>
      <vt:lpstr>PowerPoint Sunusu</vt:lpstr>
      <vt:lpstr>EĞİTİM VE ÖĞRETİM</vt:lpstr>
      <vt:lpstr>ÇAP-Formasyon</vt:lpstr>
      <vt:lpstr>PowerPoint Sunusu</vt:lpstr>
      <vt:lpstr>EĞİTİM VE ÖĞRETİM</vt:lpstr>
      <vt:lpstr>ARAŞTIRMA VE GELİŞTİRME</vt:lpstr>
      <vt:lpstr>ARAŞTIRMA VE GELİŞTİRME</vt:lpstr>
      <vt:lpstr>Hedeflerimiz</vt:lpstr>
      <vt:lpstr>Sosyal Medyada Biz</vt:lpstr>
      <vt:lpstr>SONUÇ VE DEĞERLENDİRME</vt:lpstr>
      <vt:lpstr>Özel Gösteri 1</vt:lpstr>
    </vt:vector>
  </TitlesOfParts>
  <Company>Sakarya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aidata</dc:creator>
  <cp:lastModifiedBy>SUBU</cp:lastModifiedBy>
  <cp:revision>84</cp:revision>
  <dcterms:created xsi:type="dcterms:W3CDTF">2021-09-13T08:49:54Z</dcterms:created>
  <dcterms:modified xsi:type="dcterms:W3CDTF">2023-09-26T15:38:57Z</dcterms:modified>
</cp:coreProperties>
</file>